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6" r:id="rId4"/>
    <p:sldId id="263" r:id="rId5"/>
    <p:sldId id="267" r:id="rId6"/>
    <p:sldId id="259" r:id="rId7"/>
    <p:sldId id="268" r:id="rId8"/>
    <p:sldId id="269" r:id="rId9"/>
    <p:sldId id="270" r:id="rId10"/>
    <p:sldId id="271" r:id="rId11"/>
    <p:sldId id="272" r:id="rId12"/>
    <p:sldId id="262" r:id="rId13"/>
    <p:sldId id="265" r:id="rId14"/>
    <p:sldId id="273" r:id="rId15"/>
    <p:sldId id="274" r:id="rId16"/>
    <p:sldId id="275" r:id="rId17"/>
    <p:sldId id="258" r:id="rId18"/>
    <p:sldId id="276" r:id="rId19"/>
    <p:sldId id="277" r:id="rId20"/>
    <p:sldId id="278" r:id="rId21"/>
    <p:sldId id="279" r:id="rId22"/>
    <p:sldId id="280" r:id="rId23"/>
    <p:sldId id="281" r:id="rId24"/>
    <p:sldId id="260" r:id="rId25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621599509@qq.com" initials="1" lastIdx="1" clrIdx="0">
    <p:extLst>
      <p:ext uri="{19B8F6BF-5375-455C-9EA6-DF929625EA0E}">
        <p15:presenceInfo xmlns:p15="http://schemas.microsoft.com/office/powerpoint/2012/main" userId="7495a0e6561652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1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7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164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50A8A6-0A81-44A9-BCA1-72ABF00D99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79CA7B-9F47-45A8-9B03-353B538E78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B8634-8B22-44A9-BF76-EC6050F04131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D5C621-0080-48F4-AFE4-9E44D665D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FA040-9F4B-4208-A259-A50D288F82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1725-F63C-4D68-B092-6398EEAA28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0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77ADD-5DA8-4F8D-85BC-D2B44C352F3A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37DAD-E9A3-4206-A304-B25724D07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93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2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9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00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8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72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6FE30043-994B-4937-B349-3E6E68B72375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82CCE3F0-44E4-45E3-84A9-C7CB44E2A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87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602" y="182857"/>
            <a:ext cx="8416925" cy="568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945102"/>
            <a:ext cx="8413750" cy="5231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F0CBA3-669F-4793-A991-A7BED7E55CA8}"/>
              </a:ext>
            </a:extLst>
          </p:cNvPr>
          <p:cNvSpPr/>
          <p:nvPr userDrawn="1"/>
        </p:nvSpPr>
        <p:spPr>
          <a:xfrm>
            <a:off x="0" y="6570000"/>
            <a:ext cx="9144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235D3FC-3101-4493-8F59-DA75798769DA}"/>
              </a:ext>
            </a:extLst>
          </p:cNvPr>
          <p:cNvSpPr txBox="1">
            <a:spLocks/>
          </p:cNvSpPr>
          <p:nvPr userDrawn="1"/>
        </p:nvSpPr>
        <p:spPr>
          <a:xfrm>
            <a:off x="6995321" y="6624198"/>
            <a:ext cx="2057400" cy="20850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BD7ADC6-30BD-4A57-B412-79A6F3368C20}" type="slidenum">
              <a:rPr lang="zh-CN" altLang="en-US" sz="1600" smtClean="0"/>
              <a:pPr algn="r"/>
              <a:t>‹#›</a:t>
            </a:fld>
            <a:endParaRPr lang="zh-CN" altLang="en-US" sz="1600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064BD83-967D-4D5E-B530-91740F5AE5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891007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EA5FFBA-D3CE-40BB-8BE6-70B517794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C46D787-6FEB-441A-852A-C6A530176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F88A572-E24D-4CAF-BF35-380C25887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56D8AD0-9483-4E03-A327-2D26243FE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C1F55F0-2B1C-4A69-A6A5-FDEC2664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4CF7A67-6002-4A54-A553-98B9F10B5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7BF3B0C-2996-4E3C-9197-B99954C0B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3607F33-6E41-4F77-B07C-019119606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D9DDD19D-56CA-449A-B665-7D6A6A743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8515AFF-DDC5-4281-8B42-EC4F76131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7D81D32-62A0-4EBC-B30C-83A3A78BEE3C}"/>
              </a:ext>
            </a:extLst>
          </p:cNvPr>
          <p:cNvCxnSpPr>
            <a:cxnSpLocks/>
            <a:stCxn id="12" idx="36"/>
          </p:cNvCxnSpPr>
          <p:nvPr userDrawn="1"/>
        </p:nvCxnSpPr>
        <p:spPr>
          <a:xfrm flipH="1" flipV="1">
            <a:off x="3" y="751684"/>
            <a:ext cx="7096996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3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A57DAF-631F-4A44-86D0-529860589255}"/>
              </a:ext>
            </a:extLst>
          </p:cNvPr>
          <p:cNvSpPr/>
          <p:nvPr/>
        </p:nvSpPr>
        <p:spPr>
          <a:xfrm>
            <a:off x="1" y="6296878"/>
            <a:ext cx="9166227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4" name="图片 53" descr="图片包含 建筑物&#10;&#10;自动生成的说明">
            <a:extLst>
              <a:ext uri="{FF2B5EF4-FFF2-40B4-BE49-F238E27FC236}">
                <a16:creationId xmlns:a16="http://schemas.microsoft.com/office/drawing/2014/main" id="{0F943C2B-A008-4525-9A02-8FACF5A4AE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75626" y="3769215"/>
            <a:ext cx="9219626" cy="30887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4623B6-0942-4EEC-8E77-97957BADAAE4}"/>
              </a:ext>
            </a:extLst>
          </p:cNvPr>
          <p:cNvSpPr/>
          <p:nvPr/>
        </p:nvSpPr>
        <p:spPr>
          <a:xfrm>
            <a:off x="-2" y="1109860"/>
            <a:ext cx="9144000" cy="2479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24EFE0-6DEB-487F-AC9A-DD1D508E9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55" y="1320208"/>
            <a:ext cx="8415717" cy="2101138"/>
          </a:xfrm>
        </p:spPr>
        <p:txBody>
          <a:bodyPr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酉矩阵与量子计算应用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78BE96-F9F3-4189-8489-B9B3507CF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724400"/>
            <a:ext cx="6858000" cy="472440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2024</a:t>
            </a:r>
            <a:r>
              <a:rPr lang="zh-CN" altLang="en-US" sz="2800" dirty="0"/>
              <a:t>年</a:t>
            </a:r>
            <a:r>
              <a:rPr lang="en-US" altLang="zh-CN" sz="2800" dirty="0"/>
              <a:t>12</a:t>
            </a:r>
            <a:r>
              <a:rPr lang="zh-CN" altLang="en-US" sz="2800" dirty="0"/>
              <a:t>月</a:t>
            </a:r>
            <a:r>
              <a:rPr lang="en-US" altLang="zh-CN" sz="2800" dirty="0"/>
              <a:t>17</a:t>
            </a:r>
            <a:r>
              <a:rPr lang="zh-CN" altLang="en-US" sz="2800" dirty="0"/>
              <a:t>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465352-F2F1-4F1B-AF43-406A84DCCE6D}"/>
              </a:ext>
            </a:extLst>
          </p:cNvPr>
          <p:cNvSpPr txBox="1"/>
          <p:nvPr/>
        </p:nvSpPr>
        <p:spPr>
          <a:xfrm>
            <a:off x="2148322" y="3784785"/>
            <a:ext cx="484736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谭钧豪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BE2C5C1-9E4D-450E-881E-165D273403C0}"/>
              </a:ext>
            </a:extLst>
          </p:cNvPr>
          <p:cNvCxnSpPr>
            <a:cxnSpLocks/>
          </p:cNvCxnSpPr>
          <p:nvPr/>
        </p:nvCxnSpPr>
        <p:spPr>
          <a:xfrm flipH="1">
            <a:off x="3" y="1074114"/>
            <a:ext cx="91344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4">
            <a:extLst>
              <a:ext uri="{FF2B5EF4-FFF2-40B4-BE49-F238E27FC236}">
                <a16:creationId xmlns:a16="http://schemas.microsoft.com/office/drawing/2014/main" id="{CF05B5EE-6AEC-4EA0-B564-D2162B3915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96557" y="492302"/>
            <a:ext cx="3547445" cy="561121"/>
            <a:chOff x="768" y="1292"/>
            <a:chExt cx="5241" cy="829"/>
          </a:xfrm>
          <a:solidFill>
            <a:schemeClr val="accent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0B9EA750-A7AF-4EF7-8C00-B3714E82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1CE753-4F39-4A8D-A36A-29729AC0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78775F0-CE2F-4F8A-AFF2-C46E91675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60D94B0-8814-4677-BF20-027EAC04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06AEFE3-CE47-4898-8A22-5C336ADC6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CA13B3D-6A4F-4FA9-8D40-6C425292E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DEA4AACA-BDDA-4FD1-8503-BBA74FFA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7722660-4991-4413-B173-8B64D7941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C1082-207B-441F-9FCB-D99A39152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0E718843-570A-489F-9208-F40344EE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30613EC-657A-4ACF-8839-DD7D4C834665}"/>
              </a:ext>
            </a:extLst>
          </p:cNvPr>
          <p:cNvCxnSpPr>
            <a:cxnSpLocks/>
            <a:stCxn id="40" idx="36"/>
          </p:cNvCxnSpPr>
          <p:nvPr/>
        </p:nvCxnSpPr>
        <p:spPr>
          <a:xfrm flipH="1" flipV="1">
            <a:off x="3" y="1051700"/>
            <a:ext cx="5920897" cy="5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文本&#10;&#10;中度可信度描述已自动生成">
            <a:extLst>
              <a:ext uri="{FF2B5EF4-FFF2-40B4-BE49-F238E27FC236}">
                <a16:creationId xmlns:a16="http://schemas.microsoft.com/office/drawing/2014/main" id="{3E8788F6-FE1D-48D5-A225-C33521BFC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51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3198552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207795"/>
            <a:ext cx="8416925" cy="568827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87004" y="1153160"/>
            <a:ext cx="8416924" cy="470547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71BE3B-E43B-497B-ACB0-E35D1A10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80" y="2019911"/>
            <a:ext cx="6810375" cy="476250"/>
          </a:xfrm>
          <a:prstGeom prst="rect">
            <a:avLst/>
          </a:prstGeom>
        </p:spPr>
      </p:pic>
      <p:sp>
        <p:nvSpPr>
          <p:cNvPr id="10" name="对角圆角矩形 80">
            <a:extLst>
              <a:ext uri="{FF2B5EF4-FFF2-40B4-BE49-F238E27FC236}">
                <a16:creationId xmlns:a16="http://schemas.microsoft.com/office/drawing/2014/main" id="{DFD99BE6-650B-4FA9-958E-6B06F69BF1AE}"/>
              </a:ext>
            </a:extLst>
          </p:cNvPr>
          <p:cNvSpPr/>
          <p:nvPr/>
        </p:nvSpPr>
        <p:spPr>
          <a:xfrm>
            <a:off x="590480" y="865822"/>
            <a:ext cx="2608304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改变量子状态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769DCB-3897-4A5B-9383-C39355249FD4}"/>
              </a:ext>
            </a:extLst>
          </p:cNvPr>
          <p:cNvSpPr txBox="1"/>
          <p:nvPr/>
        </p:nvSpPr>
        <p:spPr>
          <a:xfrm>
            <a:off x="590480" y="1616868"/>
            <a:ext cx="4580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先不考虑过程，直接考虑结果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2B59C5-14C1-4648-92DE-CA1236447A79}"/>
              </a:ext>
            </a:extLst>
          </p:cNvPr>
          <p:cNvSpPr txBox="1"/>
          <p:nvPr/>
        </p:nvSpPr>
        <p:spPr>
          <a:xfrm>
            <a:off x="590480" y="2783499"/>
            <a:ext cx="4580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考虑一下过程：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CBB99FC-8F56-43CE-8763-608D4E0E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0" y="3358525"/>
            <a:ext cx="7172325" cy="9810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FE6B61F-EF83-4D5C-AA1A-0881C450AF15}"/>
              </a:ext>
            </a:extLst>
          </p:cNvPr>
          <p:cNvSpPr txBox="1"/>
          <p:nvPr/>
        </p:nvSpPr>
        <p:spPr>
          <a:xfrm>
            <a:off x="590479" y="4594801"/>
            <a:ext cx="5955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原来的向量乘上这个矩阵，就得到了结果向量</a:t>
            </a:r>
          </a:p>
        </p:txBody>
      </p:sp>
    </p:spTree>
    <p:extLst>
      <p:ext uri="{BB962C8B-B14F-4D97-AF65-F5344CB8AC3E}">
        <p14:creationId xmlns:p14="http://schemas.microsoft.com/office/powerpoint/2010/main" val="314520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B471973-F5BD-42A7-8F40-6AAF4DF9E0B8}"/>
              </a:ext>
            </a:extLst>
          </p:cNvPr>
          <p:cNvSpPr/>
          <p:nvPr/>
        </p:nvSpPr>
        <p:spPr>
          <a:xfrm>
            <a:off x="1290365" y="1894933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C28F79-26AE-4059-B443-F5B8A1C3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  <a:endParaRPr lang="zh-CN" altLang="en-US" dirty="0"/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F93EFD16-DC52-4182-AB4B-CF72B91325DD}"/>
              </a:ext>
            </a:extLst>
          </p:cNvPr>
          <p:cNvSpPr/>
          <p:nvPr/>
        </p:nvSpPr>
        <p:spPr>
          <a:xfrm>
            <a:off x="371478" y="2095548"/>
            <a:ext cx="8416924" cy="208803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观测操作</a:t>
            </a:r>
          </a:p>
        </p:txBody>
      </p:sp>
      <p:sp>
        <p:nvSpPr>
          <p:cNvPr id="5" name="对角圆角矩形 80">
            <a:extLst>
              <a:ext uri="{FF2B5EF4-FFF2-40B4-BE49-F238E27FC236}">
                <a16:creationId xmlns:a16="http://schemas.microsoft.com/office/drawing/2014/main" id="{D8732FFD-E417-445D-BF91-1AC83CE32C6A}"/>
              </a:ext>
            </a:extLst>
          </p:cNvPr>
          <p:cNvSpPr/>
          <p:nvPr/>
        </p:nvSpPr>
        <p:spPr>
          <a:xfrm>
            <a:off x="618952" y="1823712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C22A8DCE-3883-4D24-8AEF-046FD42EC85E}"/>
              </a:ext>
            </a:extLst>
          </p:cNvPr>
          <p:cNvSpPr/>
          <p:nvPr/>
        </p:nvSpPr>
        <p:spPr>
          <a:xfrm>
            <a:off x="1290365" y="4467567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2">
            <a:extLst>
              <a:ext uri="{FF2B5EF4-FFF2-40B4-BE49-F238E27FC236}">
                <a16:creationId xmlns:a16="http://schemas.microsoft.com/office/drawing/2014/main" id="{9D5D7DC6-44C5-4962-A326-3AA17B70E274}"/>
              </a:ext>
            </a:extLst>
          </p:cNvPr>
          <p:cNvSpPr/>
          <p:nvPr/>
        </p:nvSpPr>
        <p:spPr>
          <a:xfrm>
            <a:off x="371478" y="4668182"/>
            <a:ext cx="8416924" cy="1805446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对角圆角矩形 80">
            <a:extLst>
              <a:ext uri="{FF2B5EF4-FFF2-40B4-BE49-F238E27FC236}">
                <a16:creationId xmlns:a16="http://schemas.microsoft.com/office/drawing/2014/main" id="{059CB2B3-4730-4418-BBFA-6A94BB0138C9}"/>
              </a:ext>
            </a:extLst>
          </p:cNvPr>
          <p:cNvSpPr/>
          <p:nvPr/>
        </p:nvSpPr>
        <p:spPr>
          <a:xfrm>
            <a:off x="618952" y="4396346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83145A-2884-46B5-ACCD-F4D619739A06}"/>
              </a:ext>
            </a:extLst>
          </p:cNvPr>
          <p:cNvSpPr txBox="1"/>
          <p:nvPr/>
        </p:nvSpPr>
        <p:spPr>
          <a:xfrm>
            <a:off x="371478" y="1367554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对量子很多的操作，我们都可以用这种矩阵的形式表示出来：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D77DB9-70DA-44A1-9A20-209D4649ED6A}"/>
              </a:ext>
            </a:extLst>
          </p:cNvPr>
          <p:cNvSpPr txBox="1"/>
          <p:nvPr/>
        </p:nvSpPr>
        <p:spPr>
          <a:xfrm>
            <a:off x="618952" y="2367384"/>
            <a:ext cx="4580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很简单的例子：观测操作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72E2F3B-C07E-4DE8-8896-284F8B56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52" y="2731366"/>
            <a:ext cx="5486400" cy="4953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447943F-4A40-41C1-A81F-DCD92D31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2" y="3256965"/>
            <a:ext cx="2171700" cy="7810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43B1202-19E1-479F-B798-8D1086716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543" y="3278551"/>
            <a:ext cx="2143125" cy="733425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22E4D51-392A-4B8A-A5E4-DF400430AD1A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V="1">
            <a:off x="2790652" y="3645264"/>
            <a:ext cx="2125891" cy="2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0AEDF4D-3996-4FDA-A37D-B3569FE052C5}"/>
              </a:ext>
            </a:extLst>
          </p:cNvPr>
          <p:cNvSpPr txBox="1"/>
          <p:nvPr/>
        </p:nvSpPr>
        <p:spPr>
          <a:xfrm>
            <a:off x="3415016" y="36965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归一化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6234997-C0B4-4CCE-A00E-396D4DA98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52" y="4940018"/>
            <a:ext cx="4105275" cy="40957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8F98EA9-208F-4C1B-98CB-F59D11D48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98" y="5363081"/>
            <a:ext cx="22860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548443CF-4383-410A-8407-2DF10087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908A554D-39F6-4E0F-9AA1-F7ED5ABA2828}"/>
              </a:ext>
            </a:extLst>
          </p:cNvPr>
          <p:cNvSpPr/>
          <p:nvPr/>
        </p:nvSpPr>
        <p:spPr>
          <a:xfrm>
            <a:off x="1290365" y="1366908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2">
            <a:extLst>
              <a:ext uri="{FF2B5EF4-FFF2-40B4-BE49-F238E27FC236}">
                <a16:creationId xmlns:a16="http://schemas.microsoft.com/office/drawing/2014/main" id="{A55CEB19-F5A4-412D-B196-0C7E0AC73CF9}"/>
              </a:ext>
            </a:extLst>
          </p:cNvPr>
          <p:cNvSpPr/>
          <p:nvPr/>
        </p:nvSpPr>
        <p:spPr>
          <a:xfrm>
            <a:off x="386165" y="1567523"/>
            <a:ext cx="8416924" cy="208803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观测操作</a:t>
            </a:r>
          </a:p>
        </p:txBody>
      </p:sp>
      <p:sp>
        <p:nvSpPr>
          <p:cNvPr id="29" name="对角圆角矩形 80">
            <a:extLst>
              <a:ext uri="{FF2B5EF4-FFF2-40B4-BE49-F238E27FC236}">
                <a16:creationId xmlns:a16="http://schemas.microsoft.com/office/drawing/2014/main" id="{9A14C0A3-1310-442F-ACAA-5A5ACDCE8D30}"/>
              </a:ext>
            </a:extLst>
          </p:cNvPr>
          <p:cNvSpPr/>
          <p:nvPr/>
        </p:nvSpPr>
        <p:spPr>
          <a:xfrm>
            <a:off x="618952" y="1295687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7E194879-6AFD-4EF4-AE7B-D560EA9AD8DA}"/>
              </a:ext>
            </a:extLst>
          </p:cNvPr>
          <p:cNvSpPr/>
          <p:nvPr/>
        </p:nvSpPr>
        <p:spPr>
          <a:xfrm>
            <a:off x="1290365" y="3939542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圆角矩形 2">
            <a:extLst>
              <a:ext uri="{FF2B5EF4-FFF2-40B4-BE49-F238E27FC236}">
                <a16:creationId xmlns:a16="http://schemas.microsoft.com/office/drawing/2014/main" id="{D8DAF7BE-A714-4B75-97C2-919FB21C8A38}"/>
              </a:ext>
            </a:extLst>
          </p:cNvPr>
          <p:cNvSpPr/>
          <p:nvPr/>
        </p:nvSpPr>
        <p:spPr>
          <a:xfrm>
            <a:off x="386165" y="4140157"/>
            <a:ext cx="8416924" cy="2318598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· </a:t>
            </a:r>
            <a:r>
              <a:rPr lang="zh-CN" altLang="en-US" dirty="0"/>
              <a:t>观测不可逆</a:t>
            </a:r>
            <a:endParaRPr lang="en-US" altLang="zh-CN" dirty="0"/>
          </a:p>
          <a:p>
            <a:r>
              <a:rPr lang="en-US" altLang="zh-CN" dirty="0"/>
              <a:t>· </a:t>
            </a:r>
            <a:r>
              <a:rPr lang="zh-CN" altLang="en-US" dirty="0"/>
              <a:t>对应的矩阵不可逆</a:t>
            </a:r>
            <a:endParaRPr lang="en-US" altLang="zh-CN" dirty="0"/>
          </a:p>
        </p:txBody>
      </p:sp>
      <p:sp>
        <p:nvSpPr>
          <p:cNvPr id="32" name="对角圆角矩形 80">
            <a:extLst>
              <a:ext uri="{FF2B5EF4-FFF2-40B4-BE49-F238E27FC236}">
                <a16:creationId xmlns:a16="http://schemas.microsoft.com/office/drawing/2014/main" id="{05319C6B-9436-428C-A116-55018BDAAF6A}"/>
              </a:ext>
            </a:extLst>
          </p:cNvPr>
          <p:cNvSpPr/>
          <p:nvPr/>
        </p:nvSpPr>
        <p:spPr>
          <a:xfrm>
            <a:off x="618952" y="3868321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68894F8-9282-4339-9FBC-428BC050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81" y="1599427"/>
            <a:ext cx="2143125" cy="73342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3D015C9-4EE3-4E24-AC8C-DB78E24F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3" y="4195717"/>
            <a:ext cx="2286000" cy="98107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8F07EDE-F8CF-4302-AE3F-62371B680F07}"/>
              </a:ext>
            </a:extLst>
          </p:cNvPr>
          <p:cNvSpPr txBox="1"/>
          <p:nvPr/>
        </p:nvSpPr>
        <p:spPr>
          <a:xfrm>
            <a:off x="355602" y="886780"/>
            <a:ext cx="4580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看看这两个操作和矩阵的特点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FF072A-4F66-4A89-86E0-22C1C6F67175}"/>
              </a:ext>
            </a:extLst>
          </p:cNvPr>
          <p:cNvSpPr txBox="1"/>
          <p:nvPr/>
        </p:nvSpPr>
        <p:spPr>
          <a:xfrm>
            <a:off x="615667" y="1841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观测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4760DF-6D4E-479B-9037-103A6EB256F3}"/>
              </a:ext>
            </a:extLst>
          </p:cNvPr>
          <p:cNvSpPr txBox="1"/>
          <p:nvPr/>
        </p:nvSpPr>
        <p:spPr>
          <a:xfrm>
            <a:off x="615666" y="44189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FB6EFF-E1F6-4559-80E8-59E3D80BA0F3}"/>
              </a:ext>
            </a:extLst>
          </p:cNvPr>
          <p:cNvSpPr txBox="1"/>
          <p:nvPr/>
        </p:nvSpPr>
        <p:spPr>
          <a:xfrm>
            <a:off x="615666" y="248124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 </a:t>
            </a:r>
            <a:r>
              <a:rPr lang="zh-CN" altLang="en-US" dirty="0"/>
              <a:t>观测不可逆</a:t>
            </a:r>
            <a:endParaRPr lang="en-US" altLang="zh-CN" dirty="0"/>
          </a:p>
          <a:p>
            <a:r>
              <a:rPr lang="en-US" altLang="zh-CN" dirty="0"/>
              <a:t>· </a:t>
            </a:r>
            <a:r>
              <a:rPr lang="zh-CN" altLang="en-US" dirty="0"/>
              <a:t>对应的矩阵不可逆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B29BFE-BCE1-4747-962A-DE123B7D59B2}"/>
              </a:ext>
            </a:extLst>
          </p:cNvPr>
          <p:cNvSpPr txBox="1"/>
          <p:nvPr/>
        </p:nvSpPr>
        <p:spPr>
          <a:xfrm>
            <a:off x="615666" y="50428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 </a:t>
            </a:r>
            <a:r>
              <a:rPr lang="zh-CN" altLang="en-US" dirty="0"/>
              <a:t>非门操作可逆</a:t>
            </a:r>
            <a:endParaRPr lang="en-US" altLang="zh-CN" dirty="0"/>
          </a:p>
          <a:p>
            <a:r>
              <a:rPr lang="en-US" altLang="zh-CN" dirty="0"/>
              <a:t>· </a:t>
            </a:r>
            <a:r>
              <a:rPr lang="zh-CN" altLang="en-US" dirty="0"/>
              <a:t>对应的矩阵可逆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2A2CCA8-9AE7-4D90-AD67-FF0016873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291" y="1635093"/>
            <a:ext cx="1697898" cy="97644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5B3BCBC-58FE-41EE-AC7F-34EA0B66E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514" y="4238372"/>
            <a:ext cx="1656328" cy="81665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0031DC4-9203-4D25-A5B7-321D186054AA}"/>
              </a:ext>
            </a:extLst>
          </p:cNvPr>
          <p:cNvSpPr txBox="1"/>
          <p:nvPr/>
        </p:nvSpPr>
        <p:spPr>
          <a:xfrm>
            <a:off x="3033191" y="191058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注意到一点，我们前面说到了造这个矩阵我们要归一化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8F188BE-7597-4026-8892-CFA681C04CFB}"/>
              </a:ext>
            </a:extLst>
          </p:cNvPr>
          <p:cNvSpPr txBox="1"/>
          <p:nvPr/>
        </p:nvSpPr>
        <p:spPr>
          <a:xfrm>
            <a:off x="4552837" y="3029286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矩阵的行列式绝对值为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CB2F437-3D2F-4FA4-93C5-41C19A94D129}"/>
              </a:ext>
            </a:extLst>
          </p:cNvPr>
          <p:cNvGrpSpPr/>
          <p:nvPr/>
        </p:nvGrpSpPr>
        <p:grpSpPr>
          <a:xfrm>
            <a:off x="5832814" y="2279912"/>
            <a:ext cx="954107" cy="749374"/>
            <a:chOff x="5832814" y="2279912"/>
            <a:chExt cx="954107" cy="749374"/>
          </a:xfrm>
        </p:grpSpPr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97FDFB5A-14CB-48FB-9C87-4C457076E50C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5895513" y="2279912"/>
              <a:ext cx="0" cy="74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269996F-BC65-4D34-8421-C42731C1E424}"/>
                </a:ext>
              </a:extLst>
            </p:cNvPr>
            <p:cNvSpPr txBox="1"/>
            <p:nvPr/>
          </p:nvSpPr>
          <p:spPr>
            <a:xfrm>
              <a:off x="5832814" y="2446011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/>
                <a:t>对应到矩阵上</a:t>
              </a: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FAFF527D-53FC-412A-B484-D05F7C244034}"/>
              </a:ext>
            </a:extLst>
          </p:cNvPr>
          <p:cNvSpPr txBox="1"/>
          <p:nvPr/>
        </p:nvSpPr>
        <p:spPr>
          <a:xfrm>
            <a:off x="2261464" y="4234326"/>
            <a:ext cx="677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其实最重要的一点，要保持量子间的相位关系，所以要内积不变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1440B9D-B624-45B7-8CB0-BBE02E2E6B16}"/>
              </a:ext>
            </a:extLst>
          </p:cNvPr>
          <p:cNvGrpSpPr/>
          <p:nvPr/>
        </p:nvGrpSpPr>
        <p:grpSpPr>
          <a:xfrm>
            <a:off x="5109770" y="4634551"/>
            <a:ext cx="954107" cy="749374"/>
            <a:chOff x="5832814" y="2807937"/>
            <a:chExt cx="954107" cy="749374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52A9855-21CC-4639-9444-DF20D9515378}"/>
                </a:ext>
              </a:extLst>
            </p:cNvPr>
            <p:cNvCxnSpPr/>
            <p:nvPr/>
          </p:nvCxnSpPr>
          <p:spPr>
            <a:xfrm>
              <a:off x="5895513" y="2807937"/>
              <a:ext cx="0" cy="74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0CEFFA7-8E70-4C72-A14F-721ACC7F3860}"/>
                </a:ext>
              </a:extLst>
            </p:cNvPr>
            <p:cNvSpPr txBox="1"/>
            <p:nvPr/>
          </p:nvSpPr>
          <p:spPr>
            <a:xfrm>
              <a:off x="5832814" y="3008552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/>
                <a:t>对应到矩阵上</a:t>
              </a:r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24F9D72F-8E7A-4152-87A9-EA9380A2B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231" y="5421408"/>
            <a:ext cx="3800475" cy="485775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2DEC2FF-2F51-48EB-A7E2-01C344186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757" y="5975586"/>
            <a:ext cx="62960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5" grpId="0"/>
      <p:bldP spid="46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B471973-F5BD-42A7-8F40-6AAF4DF9E0B8}"/>
              </a:ext>
            </a:extLst>
          </p:cNvPr>
          <p:cNvSpPr/>
          <p:nvPr/>
        </p:nvSpPr>
        <p:spPr>
          <a:xfrm>
            <a:off x="1290365" y="1176065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C28F79-26AE-4059-B443-F5B8A1C3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  <a:endParaRPr lang="zh-CN" altLang="en-US" dirty="0"/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F93EFD16-DC52-4182-AB4B-CF72B91325DD}"/>
              </a:ext>
            </a:extLst>
          </p:cNvPr>
          <p:cNvSpPr/>
          <p:nvPr/>
        </p:nvSpPr>
        <p:spPr>
          <a:xfrm>
            <a:off x="371478" y="1376680"/>
            <a:ext cx="8416924" cy="127508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对角圆角矩形 80">
            <a:extLst>
              <a:ext uri="{FF2B5EF4-FFF2-40B4-BE49-F238E27FC236}">
                <a16:creationId xmlns:a16="http://schemas.microsoft.com/office/drawing/2014/main" id="{D8732FFD-E417-445D-BF91-1AC83CE32C6A}"/>
              </a:ext>
            </a:extLst>
          </p:cNvPr>
          <p:cNvSpPr/>
          <p:nvPr/>
        </p:nvSpPr>
        <p:spPr>
          <a:xfrm>
            <a:off x="618952" y="1104844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C22A8DCE-3883-4D24-8AEF-046FD42EC85E}"/>
              </a:ext>
            </a:extLst>
          </p:cNvPr>
          <p:cNvSpPr/>
          <p:nvPr/>
        </p:nvSpPr>
        <p:spPr>
          <a:xfrm>
            <a:off x="1282427" y="2994817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2">
            <a:extLst>
              <a:ext uri="{FF2B5EF4-FFF2-40B4-BE49-F238E27FC236}">
                <a16:creationId xmlns:a16="http://schemas.microsoft.com/office/drawing/2014/main" id="{9D5D7DC6-44C5-4962-A326-3AA17B70E274}"/>
              </a:ext>
            </a:extLst>
          </p:cNvPr>
          <p:cNvSpPr/>
          <p:nvPr/>
        </p:nvSpPr>
        <p:spPr>
          <a:xfrm>
            <a:off x="363540" y="3195432"/>
            <a:ext cx="8416924" cy="127508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量子门不会造成信息的丢失。量子门的本质是</a:t>
            </a:r>
            <a:r>
              <a:rPr kumimoji="1" lang="zh-CN" altLang="en-US" b="1" dirty="0">
                <a:solidFill>
                  <a:schemeClr val="tx1"/>
                </a:solidFill>
              </a:rPr>
              <a:t>酉矩阵</a:t>
            </a:r>
            <a:r>
              <a:rPr kumimoji="1" lang="zh-CN" altLang="en-US" dirty="0">
                <a:solidFill>
                  <a:schemeClr val="tx1"/>
                </a:solidFill>
              </a:rPr>
              <a:t>，只要得到这个量子门的共轭转置矩阵就能恢复原来的量子态</a:t>
            </a:r>
          </a:p>
        </p:txBody>
      </p:sp>
      <p:sp>
        <p:nvSpPr>
          <p:cNvPr id="9" name="对角圆角矩形 80">
            <a:extLst>
              <a:ext uri="{FF2B5EF4-FFF2-40B4-BE49-F238E27FC236}">
                <a16:creationId xmlns:a16="http://schemas.microsoft.com/office/drawing/2014/main" id="{059CB2B3-4730-4418-BBFA-6A94BB0138C9}"/>
              </a:ext>
            </a:extLst>
          </p:cNvPr>
          <p:cNvSpPr/>
          <p:nvPr/>
        </p:nvSpPr>
        <p:spPr>
          <a:xfrm>
            <a:off x="611014" y="2923596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4BFA9826-5C5F-42DE-8041-B59A3763A54C}"/>
              </a:ext>
            </a:extLst>
          </p:cNvPr>
          <p:cNvSpPr/>
          <p:nvPr/>
        </p:nvSpPr>
        <p:spPr>
          <a:xfrm>
            <a:off x="1274489" y="4813569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 2">
            <a:extLst>
              <a:ext uri="{FF2B5EF4-FFF2-40B4-BE49-F238E27FC236}">
                <a16:creationId xmlns:a16="http://schemas.microsoft.com/office/drawing/2014/main" id="{19A3520C-C4DD-4A1A-8EFF-1A33F4439710}"/>
              </a:ext>
            </a:extLst>
          </p:cNvPr>
          <p:cNvSpPr/>
          <p:nvPr/>
        </p:nvSpPr>
        <p:spPr>
          <a:xfrm>
            <a:off x="355602" y="5014184"/>
            <a:ext cx="8416924" cy="127508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333333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zh-CN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一些酉矩阵</a:t>
            </a:r>
            <a:r>
              <a:rPr lang="zh-CN" altLang="zh-CN" dirty="0">
                <a:solidFill>
                  <a:schemeClr val="tx1"/>
                </a:solidFill>
              </a:rPr>
              <a:t> </a:t>
            </a:r>
            <a:endParaRPr lang="zh-CN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kumimoji="1" lang="zh-CN" altLang="en-US" dirty="0"/>
          </a:p>
        </p:txBody>
      </p:sp>
      <p:sp>
        <p:nvSpPr>
          <p:cNvPr id="12" name="对角圆角矩形 80">
            <a:extLst>
              <a:ext uri="{FF2B5EF4-FFF2-40B4-BE49-F238E27FC236}">
                <a16:creationId xmlns:a16="http://schemas.microsoft.com/office/drawing/2014/main" id="{39601FB0-CA8C-4DA9-8929-86A15AF29EC2}"/>
              </a:ext>
            </a:extLst>
          </p:cNvPr>
          <p:cNvSpPr/>
          <p:nvPr/>
        </p:nvSpPr>
        <p:spPr>
          <a:xfrm>
            <a:off x="603076" y="4742348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05FF2707-544E-441D-892F-3A4DE1534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40" y="1678510"/>
            <a:ext cx="84248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经典的门电路，是输入两个经典位、而只输出一个经典位，这个过程是熵增的、不可逆的——也就是说，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不能由输出推知输入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3198552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207795"/>
            <a:ext cx="8416925" cy="568827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87004" y="1153160"/>
            <a:ext cx="8416924" cy="470547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对角圆角矩形 80">
            <a:extLst>
              <a:ext uri="{FF2B5EF4-FFF2-40B4-BE49-F238E27FC236}">
                <a16:creationId xmlns:a16="http://schemas.microsoft.com/office/drawing/2014/main" id="{DFD99BE6-650B-4FA9-958E-6B06F69BF1AE}"/>
              </a:ext>
            </a:extLst>
          </p:cNvPr>
          <p:cNvSpPr/>
          <p:nvPr/>
        </p:nvSpPr>
        <p:spPr>
          <a:xfrm>
            <a:off x="590480" y="865822"/>
            <a:ext cx="2608304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一些酉矩阵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AFA1BB-C469-4C90-9798-781143F1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18" y="2238375"/>
            <a:ext cx="2914650" cy="2381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CC69A3-D0CA-44A1-A9C7-D6589D80C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218" y="1514196"/>
            <a:ext cx="2476500" cy="1028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F42F5D-0384-4ADD-9952-995AE50E5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16" y="2742286"/>
            <a:ext cx="69723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3198552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207795"/>
            <a:ext cx="8416925" cy="568827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87004" y="1153160"/>
            <a:ext cx="8416924" cy="470547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对角圆角矩形 80">
            <a:extLst>
              <a:ext uri="{FF2B5EF4-FFF2-40B4-BE49-F238E27FC236}">
                <a16:creationId xmlns:a16="http://schemas.microsoft.com/office/drawing/2014/main" id="{DFD99BE6-650B-4FA9-958E-6B06F69BF1AE}"/>
              </a:ext>
            </a:extLst>
          </p:cNvPr>
          <p:cNvSpPr/>
          <p:nvPr/>
        </p:nvSpPr>
        <p:spPr>
          <a:xfrm>
            <a:off x="590480" y="865822"/>
            <a:ext cx="2608304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量子门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F18681-914E-409E-9F13-D077BBA78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04" y="1529698"/>
            <a:ext cx="8416924" cy="66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量子门的作用就是改变状态，那我们如果能刻画出各种逻辑运算的量子门，就代表可以用它来进行编程了。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7E7F44-0F2B-448E-81E7-58F82741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70" y="1409494"/>
            <a:ext cx="3031388" cy="40344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206177-831A-4245-8A68-80BA5547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6" y="1514196"/>
            <a:ext cx="8229600" cy="17955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4012815-5B05-4CD3-9A15-65081854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406" y="3214171"/>
            <a:ext cx="5835316" cy="25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8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BA55F-95AD-4998-BA70-6597DA4B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5469A05-5AD7-4868-B33B-3DD094524D17}"/>
              </a:ext>
            </a:extLst>
          </p:cNvPr>
          <p:cNvSpPr/>
          <p:nvPr/>
        </p:nvSpPr>
        <p:spPr>
          <a:xfrm>
            <a:off x="2232000" y="2913874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3914847-1142-4E60-8E44-E2E4DBFAFCF3}"/>
              </a:ext>
            </a:extLst>
          </p:cNvPr>
          <p:cNvSpPr/>
          <p:nvPr/>
        </p:nvSpPr>
        <p:spPr>
          <a:xfrm>
            <a:off x="2232000" y="3827048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7F8F17-5DCA-4762-B96A-F56D530793F0}"/>
              </a:ext>
            </a:extLst>
          </p:cNvPr>
          <p:cNvSpPr/>
          <p:nvPr/>
        </p:nvSpPr>
        <p:spPr>
          <a:xfrm>
            <a:off x="2232000" y="474022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ED18287-B9E2-4E1A-9F10-3BB8A8F6B7F4}"/>
              </a:ext>
            </a:extLst>
          </p:cNvPr>
          <p:cNvSpPr/>
          <p:nvPr/>
        </p:nvSpPr>
        <p:spPr>
          <a:xfrm>
            <a:off x="2232000" y="5653396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429D03-42CD-403D-9A24-2A03358C5134}"/>
              </a:ext>
            </a:extLst>
          </p:cNvPr>
          <p:cNvSpPr/>
          <p:nvPr/>
        </p:nvSpPr>
        <p:spPr>
          <a:xfrm>
            <a:off x="2232000" y="194056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AB1972-D0BC-4EC1-BAB5-23A758359254}"/>
              </a:ext>
            </a:extLst>
          </p:cNvPr>
          <p:cNvCxnSpPr>
            <a:cxnSpLocks/>
          </p:cNvCxnSpPr>
          <p:nvPr/>
        </p:nvCxnSpPr>
        <p:spPr>
          <a:xfrm>
            <a:off x="2232000" y="4971526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7A03C3-0D9A-4128-B2C5-91447FA32897}"/>
              </a:ext>
            </a:extLst>
          </p:cNvPr>
          <p:cNvSpPr txBox="1"/>
          <p:nvPr/>
        </p:nvSpPr>
        <p:spPr>
          <a:xfrm>
            <a:off x="2778320" y="1565794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6112A5-FCD1-4AFB-9626-6949EC5A64B8}"/>
              </a:ext>
            </a:extLst>
          </p:cNvPr>
          <p:cNvSpPr/>
          <p:nvPr/>
        </p:nvSpPr>
        <p:spPr>
          <a:xfrm>
            <a:off x="2511522" y="1601004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FD28FD-9412-4DDB-A27C-7F984381A6BA}"/>
              </a:ext>
            </a:extLst>
          </p:cNvPr>
          <p:cNvCxnSpPr>
            <a:cxnSpLocks/>
          </p:cNvCxnSpPr>
          <p:nvPr/>
        </p:nvCxnSpPr>
        <p:spPr>
          <a:xfrm>
            <a:off x="2323440" y="2185779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490B2-0F89-4B1D-A81A-9CD09B69921C}"/>
              </a:ext>
            </a:extLst>
          </p:cNvPr>
          <p:cNvSpPr txBox="1"/>
          <p:nvPr/>
        </p:nvSpPr>
        <p:spPr>
          <a:xfrm>
            <a:off x="2778320" y="2490465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布洛赫球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3902E5-A3F1-4540-8E18-0412B40774D7}"/>
              </a:ext>
            </a:extLst>
          </p:cNvPr>
          <p:cNvSpPr/>
          <p:nvPr/>
        </p:nvSpPr>
        <p:spPr>
          <a:xfrm>
            <a:off x="2511522" y="2573978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2A9DA9-AA6F-4842-AAD8-22E9B63E938A}"/>
              </a:ext>
            </a:extLst>
          </p:cNvPr>
          <p:cNvCxnSpPr>
            <a:cxnSpLocks/>
          </p:cNvCxnSpPr>
          <p:nvPr/>
        </p:nvCxnSpPr>
        <p:spPr>
          <a:xfrm>
            <a:off x="2323440" y="3158903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2453C1B-E076-4455-AFB3-6954476328FA}"/>
              </a:ext>
            </a:extLst>
          </p:cNvPr>
          <p:cNvSpPr txBox="1"/>
          <p:nvPr/>
        </p:nvSpPr>
        <p:spPr>
          <a:xfrm>
            <a:off x="2778320" y="3415136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0F8BB2-5138-4AAE-ACA9-C23871D80F26}"/>
              </a:ext>
            </a:extLst>
          </p:cNvPr>
          <p:cNvSpPr/>
          <p:nvPr/>
        </p:nvSpPr>
        <p:spPr>
          <a:xfrm>
            <a:off x="2511522" y="3467552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B30842-CB39-407E-A237-E2714E2B33A5}"/>
              </a:ext>
            </a:extLst>
          </p:cNvPr>
          <p:cNvCxnSpPr>
            <a:cxnSpLocks/>
          </p:cNvCxnSpPr>
          <p:nvPr/>
        </p:nvCxnSpPr>
        <p:spPr>
          <a:xfrm>
            <a:off x="2232000" y="4057761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39B3D73-F83E-42CD-9663-698309F08C21}"/>
              </a:ext>
            </a:extLst>
          </p:cNvPr>
          <p:cNvSpPr txBox="1"/>
          <p:nvPr/>
        </p:nvSpPr>
        <p:spPr>
          <a:xfrm>
            <a:off x="2778320" y="433980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酉矩阵的构造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525F47-339B-40E1-94CD-D9113B5A5020}"/>
              </a:ext>
            </a:extLst>
          </p:cNvPr>
          <p:cNvSpPr/>
          <p:nvPr/>
        </p:nvSpPr>
        <p:spPr>
          <a:xfrm>
            <a:off x="2511522" y="5306041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CB31D68-5DA8-4BCC-A5BE-73160C1B5674}"/>
              </a:ext>
            </a:extLst>
          </p:cNvPr>
          <p:cNvCxnSpPr>
            <a:cxnSpLocks/>
          </p:cNvCxnSpPr>
          <p:nvPr/>
        </p:nvCxnSpPr>
        <p:spPr>
          <a:xfrm>
            <a:off x="2232000" y="5890812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02829E4-E6A5-4801-AF59-C80F141A6ECE}"/>
              </a:ext>
            </a:extLst>
          </p:cNvPr>
          <p:cNvSpPr txBox="1"/>
          <p:nvPr/>
        </p:nvSpPr>
        <p:spPr>
          <a:xfrm>
            <a:off x="2778320" y="526447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量子计算应用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897D5E-87FF-48B2-AAB9-A6B5B4A358BE}"/>
              </a:ext>
            </a:extLst>
          </p:cNvPr>
          <p:cNvSpPr/>
          <p:nvPr/>
        </p:nvSpPr>
        <p:spPr>
          <a:xfrm>
            <a:off x="2511522" y="4386751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3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B471973-F5BD-42A7-8F40-6AAF4DF9E0B8}"/>
              </a:ext>
            </a:extLst>
          </p:cNvPr>
          <p:cNvSpPr/>
          <p:nvPr/>
        </p:nvSpPr>
        <p:spPr>
          <a:xfrm>
            <a:off x="1282425" y="952545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C28F79-26AE-4059-B443-F5B8A1C3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酉矩阵的构造</a:t>
            </a: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F93EFD16-DC52-4182-AB4B-CF72B91325DD}"/>
              </a:ext>
            </a:extLst>
          </p:cNvPr>
          <p:cNvSpPr/>
          <p:nvPr/>
        </p:nvSpPr>
        <p:spPr>
          <a:xfrm>
            <a:off x="363538" y="1159260"/>
            <a:ext cx="8416924" cy="1102982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对角圆角矩形 80">
            <a:extLst>
              <a:ext uri="{FF2B5EF4-FFF2-40B4-BE49-F238E27FC236}">
                <a16:creationId xmlns:a16="http://schemas.microsoft.com/office/drawing/2014/main" id="{D8732FFD-E417-445D-BF91-1AC83CE32C6A}"/>
              </a:ext>
            </a:extLst>
          </p:cNvPr>
          <p:cNvSpPr/>
          <p:nvPr/>
        </p:nvSpPr>
        <p:spPr>
          <a:xfrm>
            <a:off x="611012" y="881324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C22A8DCE-3883-4D24-8AEF-046FD42EC85E}"/>
              </a:ext>
            </a:extLst>
          </p:cNvPr>
          <p:cNvSpPr/>
          <p:nvPr/>
        </p:nvSpPr>
        <p:spPr>
          <a:xfrm>
            <a:off x="1282425" y="2476748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2">
            <a:extLst>
              <a:ext uri="{FF2B5EF4-FFF2-40B4-BE49-F238E27FC236}">
                <a16:creationId xmlns:a16="http://schemas.microsoft.com/office/drawing/2014/main" id="{9D5D7DC6-44C5-4962-A326-3AA17B70E274}"/>
              </a:ext>
            </a:extLst>
          </p:cNvPr>
          <p:cNvSpPr/>
          <p:nvPr/>
        </p:nvSpPr>
        <p:spPr>
          <a:xfrm>
            <a:off x="363538" y="2677363"/>
            <a:ext cx="8431546" cy="1463006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对角圆角矩形 80">
            <a:extLst>
              <a:ext uri="{FF2B5EF4-FFF2-40B4-BE49-F238E27FC236}">
                <a16:creationId xmlns:a16="http://schemas.microsoft.com/office/drawing/2014/main" id="{059CB2B3-4730-4418-BBFA-6A94BB0138C9}"/>
              </a:ext>
            </a:extLst>
          </p:cNvPr>
          <p:cNvSpPr/>
          <p:nvPr/>
        </p:nvSpPr>
        <p:spPr>
          <a:xfrm>
            <a:off x="611012" y="2405527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4BFA9826-5C5F-42DE-8041-B59A3763A54C}"/>
              </a:ext>
            </a:extLst>
          </p:cNvPr>
          <p:cNvSpPr/>
          <p:nvPr/>
        </p:nvSpPr>
        <p:spPr>
          <a:xfrm>
            <a:off x="1282425" y="4392955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 2">
            <a:extLst>
              <a:ext uri="{FF2B5EF4-FFF2-40B4-BE49-F238E27FC236}">
                <a16:creationId xmlns:a16="http://schemas.microsoft.com/office/drawing/2014/main" id="{19A3520C-C4DD-4A1A-8EFF-1A33F4439710}"/>
              </a:ext>
            </a:extLst>
          </p:cNvPr>
          <p:cNvSpPr/>
          <p:nvPr/>
        </p:nvSpPr>
        <p:spPr>
          <a:xfrm>
            <a:off x="363538" y="4593570"/>
            <a:ext cx="8416924" cy="192153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对角圆角矩形 80">
            <a:extLst>
              <a:ext uri="{FF2B5EF4-FFF2-40B4-BE49-F238E27FC236}">
                <a16:creationId xmlns:a16="http://schemas.microsoft.com/office/drawing/2014/main" id="{39601FB0-CA8C-4DA9-8929-86A15AF29EC2}"/>
              </a:ext>
            </a:extLst>
          </p:cNvPr>
          <p:cNvSpPr/>
          <p:nvPr/>
        </p:nvSpPr>
        <p:spPr>
          <a:xfrm>
            <a:off x="611012" y="4321734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F9D428-40AA-4113-BC91-385D0F4B8357}"/>
              </a:ext>
            </a:extLst>
          </p:cNvPr>
          <p:cNvSpPr txBox="1"/>
          <p:nvPr/>
        </p:nvSpPr>
        <p:spPr>
          <a:xfrm>
            <a:off x="485776" y="1483786"/>
            <a:ext cx="8408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操作类型的千变万化，我们的量子门也就千变万化，但如果给我们输入和输出，我们可以推出量子门的矩阵形式。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4B56C82-686D-4A27-AA7C-CBDA8A82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46" y="3030678"/>
            <a:ext cx="8358436" cy="8320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9589392-D338-4A06-B32F-5760E899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12" y="4934177"/>
            <a:ext cx="38290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3487308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207795"/>
            <a:ext cx="8416925" cy="568827"/>
          </a:xfrm>
        </p:spPr>
        <p:txBody>
          <a:bodyPr/>
          <a:lstStyle/>
          <a:p>
            <a:r>
              <a:rPr lang="zh-CN" altLang="en-US" dirty="0"/>
              <a:t>酉矩阵的构造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87004" y="1153160"/>
            <a:ext cx="8416924" cy="470547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对角圆角矩形 80">
            <a:extLst>
              <a:ext uri="{FF2B5EF4-FFF2-40B4-BE49-F238E27FC236}">
                <a16:creationId xmlns:a16="http://schemas.microsoft.com/office/drawing/2014/main" id="{DFD99BE6-650B-4FA9-958E-6B06F69BF1AE}"/>
              </a:ext>
            </a:extLst>
          </p:cNvPr>
          <p:cNvSpPr/>
          <p:nvPr/>
        </p:nvSpPr>
        <p:spPr>
          <a:xfrm>
            <a:off x="633650" y="865822"/>
            <a:ext cx="285550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验证酉矩阵性质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4C734B-028C-4494-9487-B56E606D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0" y="1597944"/>
            <a:ext cx="4838700" cy="3000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27D26E-2892-4F5D-A915-9A86E2657C67}"/>
              </a:ext>
            </a:extLst>
          </p:cNvPr>
          <p:cNvSpPr txBox="1"/>
          <p:nvPr/>
        </p:nvSpPr>
        <p:spPr>
          <a:xfrm>
            <a:off x="633650" y="4894487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所以 </a:t>
            </a:r>
            <a:r>
              <a:rPr lang="en-US" altLang="zh-CN" dirty="0"/>
              <a:t>U </a:t>
            </a:r>
            <a:r>
              <a:rPr lang="zh-CN" altLang="en-US" dirty="0"/>
              <a:t>确实是酉矩阵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BBB228-61FB-4C98-BD85-050885EDE62D}"/>
              </a:ext>
            </a:extLst>
          </p:cNvPr>
          <p:cNvSpPr txBox="1"/>
          <p:nvPr/>
        </p:nvSpPr>
        <p:spPr>
          <a:xfrm>
            <a:off x="633650" y="5335508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我们也用</a:t>
            </a:r>
            <a:r>
              <a:rPr lang="en-US" altLang="zh-CN" dirty="0"/>
              <a:t>C++</a:t>
            </a:r>
            <a:r>
              <a:rPr lang="zh-CN" altLang="en-US" dirty="0"/>
              <a:t>去模拟了这个部分的操作</a:t>
            </a:r>
          </a:p>
        </p:txBody>
      </p:sp>
    </p:spTree>
    <p:extLst>
      <p:ext uri="{BB962C8B-B14F-4D97-AF65-F5344CB8AC3E}">
        <p14:creationId xmlns:p14="http://schemas.microsoft.com/office/powerpoint/2010/main" val="66986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BA55F-95AD-4998-BA70-6597DA4B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5469A05-5AD7-4868-B33B-3DD094524D17}"/>
              </a:ext>
            </a:extLst>
          </p:cNvPr>
          <p:cNvSpPr/>
          <p:nvPr/>
        </p:nvSpPr>
        <p:spPr>
          <a:xfrm>
            <a:off x="2232000" y="2913874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3914847-1142-4E60-8E44-E2E4DBFAFCF3}"/>
              </a:ext>
            </a:extLst>
          </p:cNvPr>
          <p:cNvSpPr/>
          <p:nvPr/>
        </p:nvSpPr>
        <p:spPr>
          <a:xfrm>
            <a:off x="2232000" y="3827048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7F8F17-5DCA-4762-B96A-F56D530793F0}"/>
              </a:ext>
            </a:extLst>
          </p:cNvPr>
          <p:cNvSpPr/>
          <p:nvPr/>
        </p:nvSpPr>
        <p:spPr>
          <a:xfrm>
            <a:off x="2232000" y="474022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ED18287-B9E2-4E1A-9F10-3BB8A8F6B7F4}"/>
              </a:ext>
            </a:extLst>
          </p:cNvPr>
          <p:cNvSpPr/>
          <p:nvPr/>
        </p:nvSpPr>
        <p:spPr>
          <a:xfrm>
            <a:off x="2232000" y="5653396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429D03-42CD-403D-9A24-2A03358C5134}"/>
              </a:ext>
            </a:extLst>
          </p:cNvPr>
          <p:cNvSpPr/>
          <p:nvPr/>
        </p:nvSpPr>
        <p:spPr>
          <a:xfrm>
            <a:off x="2232000" y="194056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AB1972-D0BC-4EC1-BAB5-23A758359254}"/>
              </a:ext>
            </a:extLst>
          </p:cNvPr>
          <p:cNvCxnSpPr>
            <a:cxnSpLocks/>
          </p:cNvCxnSpPr>
          <p:nvPr/>
        </p:nvCxnSpPr>
        <p:spPr>
          <a:xfrm>
            <a:off x="2232000" y="5904200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7A03C3-0D9A-4128-B2C5-91447FA32897}"/>
              </a:ext>
            </a:extLst>
          </p:cNvPr>
          <p:cNvSpPr txBox="1"/>
          <p:nvPr/>
        </p:nvSpPr>
        <p:spPr>
          <a:xfrm>
            <a:off x="2778320" y="1565794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6112A5-FCD1-4AFB-9626-6949EC5A64B8}"/>
              </a:ext>
            </a:extLst>
          </p:cNvPr>
          <p:cNvSpPr/>
          <p:nvPr/>
        </p:nvSpPr>
        <p:spPr>
          <a:xfrm>
            <a:off x="2511522" y="1601004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FD28FD-9412-4DDB-A27C-7F984381A6BA}"/>
              </a:ext>
            </a:extLst>
          </p:cNvPr>
          <p:cNvCxnSpPr>
            <a:cxnSpLocks/>
          </p:cNvCxnSpPr>
          <p:nvPr/>
        </p:nvCxnSpPr>
        <p:spPr>
          <a:xfrm>
            <a:off x="2323440" y="2185779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490B2-0F89-4B1D-A81A-9CD09B69921C}"/>
              </a:ext>
            </a:extLst>
          </p:cNvPr>
          <p:cNvSpPr txBox="1"/>
          <p:nvPr/>
        </p:nvSpPr>
        <p:spPr>
          <a:xfrm>
            <a:off x="2778320" y="2490465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布洛赫球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3902E5-A3F1-4540-8E18-0412B40774D7}"/>
              </a:ext>
            </a:extLst>
          </p:cNvPr>
          <p:cNvSpPr/>
          <p:nvPr/>
        </p:nvSpPr>
        <p:spPr>
          <a:xfrm>
            <a:off x="2511522" y="2573978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2A9DA9-AA6F-4842-AAD8-22E9B63E938A}"/>
              </a:ext>
            </a:extLst>
          </p:cNvPr>
          <p:cNvCxnSpPr>
            <a:cxnSpLocks/>
          </p:cNvCxnSpPr>
          <p:nvPr/>
        </p:nvCxnSpPr>
        <p:spPr>
          <a:xfrm>
            <a:off x="2323440" y="3158903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2453C1B-E076-4455-AFB3-6954476328FA}"/>
              </a:ext>
            </a:extLst>
          </p:cNvPr>
          <p:cNvSpPr txBox="1"/>
          <p:nvPr/>
        </p:nvSpPr>
        <p:spPr>
          <a:xfrm>
            <a:off x="2778320" y="3415136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0F8BB2-5138-4AAE-ACA9-C23871D80F26}"/>
              </a:ext>
            </a:extLst>
          </p:cNvPr>
          <p:cNvSpPr/>
          <p:nvPr/>
        </p:nvSpPr>
        <p:spPr>
          <a:xfrm>
            <a:off x="2511522" y="3467552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B30842-CB39-407E-A237-E2714E2B33A5}"/>
              </a:ext>
            </a:extLst>
          </p:cNvPr>
          <p:cNvCxnSpPr>
            <a:cxnSpLocks/>
          </p:cNvCxnSpPr>
          <p:nvPr/>
        </p:nvCxnSpPr>
        <p:spPr>
          <a:xfrm>
            <a:off x="2232000" y="4057761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39B3D73-F83E-42CD-9663-698309F08C21}"/>
              </a:ext>
            </a:extLst>
          </p:cNvPr>
          <p:cNvSpPr txBox="1"/>
          <p:nvPr/>
        </p:nvSpPr>
        <p:spPr>
          <a:xfrm>
            <a:off x="2778320" y="433980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酉矩阵的构造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525F47-339B-40E1-94CD-D9113B5A5020}"/>
              </a:ext>
            </a:extLst>
          </p:cNvPr>
          <p:cNvSpPr/>
          <p:nvPr/>
        </p:nvSpPr>
        <p:spPr>
          <a:xfrm>
            <a:off x="2498798" y="4382803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CB31D68-5DA8-4BCC-A5BE-73160C1B5674}"/>
              </a:ext>
            </a:extLst>
          </p:cNvPr>
          <p:cNvCxnSpPr>
            <a:cxnSpLocks/>
          </p:cNvCxnSpPr>
          <p:nvPr/>
        </p:nvCxnSpPr>
        <p:spPr>
          <a:xfrm>
            <a:off x="2232000" y="4967578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02829E4-E6A5-4801-AF59-C80F141A6ECE}"/>
              </a:ext>
            </a:extLst>
          </p:cNvPr>
          <p:cNvSpPr txBox="1"/>
          <p:nvPr/>
        </p:nvSpPr>
        <p:spPr>
          <a:xfrm>
            <a:off x="2778320" y="526447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量子计算应用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897D5E-87FF-48B2-AAB9-A6B5B4A358BE}"/>
              </a:ext>
            </a:extLst>
          </p:cNvPr>
          <p:cNvSpPr/>
          <p:nvPr/>
        </p:nvSpPr>
        <p:spPr>
          <a:xfrm>
            <a:off x="2498798" y="5309764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04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BA55F-95AD-4998-BA70-6597DA4B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5469A05-5AD7-4868-B33B-3DD094524D17}"/>
              </a:ext>
            </a:extLst>
          </p:cNvPr>
          <p:cNvSpPr/>
          <p:nvPr/>
        </p:nvSpPr>
        <p:spPr>
          <a:xfrm>
            <a:off x="2232000" y="2913874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3914847-1142-4E60-8E44-E2E4DBFAFCF3}"/>
              </a:ext>
            </a:extLst>
          </p:cNvPr>
          <p:cNvSpPr/>
          <p:nvPr/>
        </p:nvSpPr>
        <p:spPr>
          <a:xfrm>
            <a:off x="2232000" y="3827048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7F8F17-5DCA-4762-B96A-F56D530793F0}"/>
              </a:ext>
            </a:extLst>
          </p:cNvPr>
          <p:cNvSpPr/>
          <p:nvPr/>
        </p:nvSpPr>
        <p:spPr>
          <a:xfrm>
            <a:off x="2232000" y="4740222"/>
            <a:ext cx="4680000" cy="23628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ED18287-B9E2-4E1A-9F10-3BB8A8F6B7F4}"/>
              </a:ext>
            </a:extLst>
          </p:cNvPr>
          <p:cNvSpPr/>
          <p:nvPr/>
        </p:nvSpPr>
        <p:spPr>
          <a:xfrm>
            <a:off x="2232000" y="5653396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429D03-42CD-403D-9A24-2A03358C5134}"/>
              </a:ext>
            </a:extLst>
          </p:cNvPr>
          <p:cNvSpPr/>
          <p:nvPr/>
        </p:nvSpPr>
        <p:spPr>
          <a:xfrm>
            <a:off x="2232000" y="194056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4F8596-FE52-47F3-8573-29D70E9886CF}"/>
              </a:ext>
            </a:extLst>
          </p:cNvPr>
          <p:cNvSpPr/>
          <p:nvPr/>
        </p:nvSpPr>
        <p:spPr>
          <a:xfrm>
            <a:off x="2511522" y="1607358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AB1972-D0BC-4EC1-BAB5-23A758359254}"/>
              </a:ext>
            </a:extLst>
          </p:cNvPr>
          <p:cNvCxnSpPr>
            <a:cxnSpLocks/>
          </p:cNvCxnSpPr>
          <p:nvPr/>
        </p:nvCxnSpPr>
        <p:spPr>
          <a:xfrm>
            <a:off x="2232000" y="2192129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7A03C3-0D9A-4128-B2C5-91447FA32897}"/>
              </a:ext>
            </a:extLst>
          </p:cNvPr>
          <p:cNvSpPr txBox="1"/>
          <p:nvPr/>
        </p:nvSpPr>
        <p:spPr>
          <a:xfrm>
            <a:off x="2778320" y="1565794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6112A5-FCD1-4AFB-9626-6949EC5A64B8}"/>
              </a:ext>
            </a:extLst>
          </p:cNvPr>
          <p:cNvSpPr/>
          <p:nvPr/>
        </p:nvSpPr>
        <p:spPr>
          <a:xfrm>
            <a:off x="2511522" y="2532029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FD28FD-9412-4DDB-A27C-7F984381A6BA}"/>
              </a:ext>
            </a:extLst>
          </p:cNvPr>
          <p:cNvCxnSpPr>
            <a:cxnSpLocks/>
          </p:cNvCxnSpPr>
          <p:nvPr/>
        </p:nvCxnSpPr>
        <p:spPr>
          <a:xfrm>
            <a:off x="2232000" y="3116800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490B2-0F89-4B1D-A81A-9CD09B69921C}"/>
              </a:ext>
            </a:extLst>
          </p:cNvPr>
          <p:cNvSpPr txBox="1"/>
          <p:nvPr/>
        </p:nvSpPr>
        <p:spPr>
          <a:xfrm>
            <a:off x="2778320" y="2490465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布洛赫球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3902E5-A3F1-4540-8E18-0412B40774D7}"/>
              </a:ext>
            </a:extLst>
          </p:cNvPr>
          <p:cNvSpPr/>
          <p:nvPr/>
        </p:nvSpPr>
        <p:spPr>
          <a:xfrm>
            <a:off x="2511522" y="3456700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2A9DA9-AA6F-4842-AAD8-22E9B63E938A}"/>
              </a:ext>
            </a:extLst>
          </p:cNvPr>
          <p:cNvCxnSpPr>
            <a:cxnSpLocks/>
          </p:cNvCxnSpPr>
          <p:nvPr/>
        </p:nvCxnSpPr>
        <p:spPr>
          <a:xfrm>
            <a:off x="2232000" y="4041471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2453C1B-E076-4455-AFB3-6954476328FA}"/>
              </a:ext>
            </a:extLst>
          </p:cNvPr>
          <p:cNvSpPr txBox="1"/>
          <p:nvPr/>
        </p:nvSpPr>
        <p:spPr>
          <a:xfrm>
            <a:off x="2778320" y="3415136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0F8BB2-5138-4AAE-ACA9-C23871D80F26}"/>
              </a:ext>
            </a:extLst>
          </p:cNvPr>
          <p:cNvSpPr/>
          <p:nvPr/>
        </p:nvSpPr>
        <p:spPr>
          <a:xfrm>
            <a:off x="2511522" y="4381371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B30842-CB39-407E-A237-E2714E2B33A5}"/>
              </a:ext>
            </a:extLst>
          </p:cNvPr>
          <p:cNvCxnSpPr>
            <a:cxnSpLocks/>
          </p:cNvCxnSpPr>
          <p:nvPr/>
        </p:nvCxnSpPr>
        <p:spPr>
          <a:xfrm>
            <a:off x="2232000" y="4966142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39B3D73-F83E-42CD-9663-698309F08C21}"/>
              </a:ext>
            </a:extLst>
          </p:cNvPr>
          <p:cNvSpPr txBox="1"/>
          <p:nvPr/>
        </p:nvSpPr>
        <p:spPr>
          <a:xfrm>
            <a:off x="2778320" y="433980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酉矩阵的构造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525F47-339B-40E1-94CD-D9113B5A5020}"/>
              </a:ext>
            </a:extLst>
          </p:cNvPr>
          <p:cNvSpPr/>
          <p:nvPr/>
        </p:nvSpPr>
        <p:spPr>
          <a:xfrm>
            <a:off x="2511522" y="5306041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CB31D68-5DA8-4BCC-A5BE-73160C1B5674}"/>
              </a:ext>
            </a:extLst>
          </p:cNvPr>
          <p:cNvCxnSpPr>
            <a:cxnSpLocks/>
          </p:cNvCxnSpPr>
          <p:nvPr/>
        </p:nvCxnSpPr>
        <p:spPr>
          <a:xfrm>
            <a:off x="2232000" y="5890812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02829E4-E6A5-4801-AF59-C80F141A6ECE}"/>
              </a:ext>
            </a:extLst>
          </p:cNvPr>
          <p:cNvSpPr txBox="1"/>
          <p:nvPr/>
        </p:nvSpPr>
        <p:spPr>
          <a:xfrm>
            <a:off x="2778320" y="526447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量子计算应用</a:t>
            </a:r>
          </a:p>
        </p:txBody>
      </p:sp>
    </p:spTree>
    <p:extLst>
      <p:ext uri="{BB962C8B-B14F-4D97-AF65-F5344CB8AC3E}">
        <p14:creationId xmlns:p14="http://schemas.microsoft.com/office/powerpoint/2010/main" val="228773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B471973-F5BD-42A7-8F40-6AAF4DF9E0B8}"/>
              </a:ext>
            </a:extLst>
          </p:cNvPr>
          <p:cNvSpPr/>
          <p:nvPr/>
        </p:nvSpPr>
        <p:spPr>
          <a:xfrm>
            <a:off x="1290365" y="1176065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C28F79-26AE-4059-B443-F5B8A1C3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量子计算应用</a:t>
            </a: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F93EFD16-DC52-4182-AB4B-CF72B91325DD}"/>
              </a:ext>
            </a:extLst>
          </p:cNvPr>
          <p:cNvSpPr/>
          <p:nvPr/>
        </p:nvSpPr>
        <p:spPr>
          <a:xfrm>
            <a:off x="371478" y="1376680"/>
            <a:ext cx="8416924" cy="886729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对角圆角矩形 80">
            <a:extLst>
              <a:ext uri="{FF2B5EF4-FFF2-40B4-BE49-F238E27FC236}">
                <a16:creationId xmlns:a16="http://schemas.microsoft.com/office/drawing/2014/main" id="{D8732FFD-E417-445D-BF91-1AC83CE32C6A}"/>
              </a:ext>
            </a:extLst>
          </p:cNvPr>
          <p:cNvSpPr/>
          <p:nvPr/>
        </p:nvSpPr>
        <p:spPr>
          <a:xfrm>
            <a:off x="618952" y="1104844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C22A8DCE-3883-4D24-8AEF-046FD42EC85E}"/>
              </a:ext>
            </a:extLst>
          </p:cNvPr>
          <p:cNvSpPr/>
          <p:nvPr/>
        </p:nvSpPr>
        <p:spPr>
          <a:xfrm>
            <a:off x="1282427" y="2573712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2">
            <a:extLst>
              <a:ext uri="{FF2B5EF4-FFF2-40B4-BE49-F238E27FC236}">
                <a16:creationId xmlns:a16="http://schemas.microsoft.com/office/drawing/2014/main" id="{9D5D7DC6-44C5-4962-A326-3AA17B70E274}"/>
              </a:ext>
            </a:extLst>
          </p:cNvPr>
          <p:cNvSpPr/>
          <p:nvPr/>
        </p:nvSpPr>
        <p:spPr>
          <a:xfrm>
            <a:off x="363540" y="2774327"/>
            <a:ext cx="8416924" cy="127508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首先我们用一个量子比特去生成一个 </a:t>
            </a:r>
            <a:r>
              <a:rPr kumimoji="1" lang="en-US" altLang="zh-CN" dirty="0">
                <a:solidFill>
                  <a:schemeClr val="tx1"/>
                </a:solidFill>
              </a:rPr>
              <a:t>0/1 </a:t>
            </a:r>
            <a:r>
              <a:rPr kumimoji="1" lang="zh-CN" altLang="en-US" dirty="0">
                <a:solidFill>
                  <a:schemeClr val="tx1"/>
                </a:solidFill>
              </a:rPr>
              <a:t>的随机数</a:t>
            </a:r>
          </a:p>
        </p:txBody>
      </p:sp>
      <p:sp>
        <p:nvSpPr>
          <p:cNvPr id="9" name="对角圆角矩形 80">
            <a:extLst>
              <a:ext uri="{FF2B5EF4-FFF2-40B4-BE49-F238E27FC236}">
                <a16:creationId xmlns:a16="http://schemas.microsoft.com/office/drawing/2014/main" id="{059CB2B3-4730-4418-BBFA-6A94BB0138C9}"/>
              </a:ext>
            </a:extLst>
          </p:cNvPr>
          <p:cNvSpPr/>
          <p:nvPr/>
        </p:nvSpPr>
        <p:spPr>
          <a:xfrm>
            <a:off x="611014" y="2502491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4BFA9826-5C5F-42DE-8041-B59A3763A54C}"/>
              </a:ext>
            </a:extLst>
          </p:cNvPr>
          <p:cNvSpPr/>
          <p:nvPr/>
        </p:nvSpPr>
        <p:spPr>
          <a:xfrm>
            <a:off x="1274489" y="439246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 2">
            <a:extLst>
              <a:ext uri="{FF2B5EF4-FFF2-40B4-BE49-F238E27FC236}">
                <a16:creationId xmlns:a16="http://schemas.microsoft.com/office/drawing/2014/main" id="{19A3520C-C4DD-4A1A-8EFF-1A33F4439710}"/>
              </a:ext>
            </a:extLst>
          </p:cNvPr>
          <p:cNvSpPr/>
          <p:nvPr/>
        </p:nvSpPr>
        <p:spPr>
          <a:xfrm>
            <a:off x="355602" y="4593079"/>
            <a:ext cx="8416924" cy="127508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/>
          </a:p>
        </p:txBody>
      </p:sp>
      <p:sp>
        <p:nvSpPr>
          <p:cNvPr id="12" name="对角圆角矩形 80">
            <a:extLst>
              <a:ext uri="{FF2B5EF4-FFF2-40B4-BE49-F238E27FC236}">
                <a16:creationId xmlns:a16="http://schemas.microsoft.com/office/drawing/2014/main" id="{39601FB0-CA8C-4DA9-8929-86A15AF29EC2}"/>
              </a:ext>
            </a:extLst>
          </p:cNvPr>
          <p:cNvSpPr/>
          <p:nvPr/>
        </p:nvSpPr>
        <p:spPr>
          <a:xfrm>
            <a:off x="603076" y="4321243"/>
            <a:ext cx="67141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A639CCF-4298-4484-BEE5-10823E4C8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1709739"/>
            <a:ext cx="91018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我们的应用是依据量子态观测结果的随机性，来造一个随机数生成函数。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EC415F-DACF-4A0D-B6CC-9EB30898B4E4}"/>
              </a:ext>
            </a:extLst>
          </p:cNvPr>
          <p:cNvSpPr txBox="1"/>
          <p:nvPr/>
        </p:nvSpPr>
        <p:spPr>
          <a:xfrm>
            <a:off x="371474" y="5065530"/>
            <a:ext cx="6761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然后我们再考虑从 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0/1 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的随机数去等概率生成 </a:t>
            </a:r>
            <a:r>
              <a:rPr lang="en-US" altLang="zh-CN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1~n 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的所有整数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6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3487308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207795"/>
            <a:ext cx="8416925" cy="568827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量子计算应用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87004" y="1153160"/>
            <a:ext cx="8416924" cy="470547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对角圆角矩形 80">
            <a:extLst>
              <a:ext uri="{FF2B5EF4-FFF2-40B4-BE49-F238E27FC236}">
                <a16:creationId xmlns:a16="http://schemas.microsoft.com/office/drawing/2014/main" id="{DFD99BE6-650B-4FA9-958E-6B06F69BF1AE}"/>
              </a:ext>
            </a:extLst>
          </p:cNvPr>
          <p:cNvSpPr/>
          <p:nvPr/>
        </p:nvSpPr>
        <p:spPr>
          <a:xfrm>
            <a:off x="633650" y="865822"/>
            <a:ext cx="285550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0/1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26DC99-2257-46E7-9A18-530FD9A19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04" y="1481502"/>
            <a:ext cx="84169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B0F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yqpanda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是一个量子机器学习库，可以实现各种各样的量子计算相关操作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比如它自己内部有很多常用的量子门，你也可以自己造一些量子门。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他可以帮你计算一个量子态所有状态的概率，帮你去观测某个量子态，等等。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83A15F-C27A-4756-B1A7-8ED89ACDF57B}"/>
              </a:ext>
            </a:extLst>
          </p:cNvPr>
          <p:cNvSpPr txBox="1"/>
          <p:nvPr/>
        </p:nvSpPr>
        <p:spPr>
          <a:xfrm>
            <a:off x="387004" y="2885986"/>
            <a:ext cx="8416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我们就用 </a:t>
            </a:r>
            <a:r>
              <a:rPr kumimoji="1" lang="en-US" altLang="zh-CN" dirty="0">
                <a:solidFill>
                  <a:schemeClr val="tx1"/>
                </a:solidFill>
              </a:rPr>
              <a:t>Python </a:t>
            </a:r>
            <a:r>
              <a:rPr kumimoji="1" lang="zh-CN" altLang="en-US" dirty="0">
                <a:solidFill>
                  <a:schemeClr val="tx1"/>
                </a:solidFill>
              </a:rPr>
              <a:t>中使用这个库，生成一个量子比特，用哈达玛变换把这个初始是基态的比特变为叠加态，然后再去观测它，实现 </a:t>
            </a:r>
            <a:r>
              <a:rPr kumimoji="1" lang="en-US" altLang="zh-CN" dirty="0">
                <a:solidFill>
                  <a:schemeClr val="tx1"/>
                </a:solidFill>
              </a:rPr>
              <a:t>0/1 </a:t>
            </a:r>
            <a:r>
              <a:rPr kumimoji="1" lang="zh-CN" altLang="en-US" dirty="0">
                <a:solidFill>
                  <a:schemeClr val="tx1"/>
                </a:solidFill>
              </a:rPr>
              <a:t>的随机生成。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6854FD-A958-48C1-B085-0D6C7084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09" y="3505897"/>
            <a:ext cx="7230982" cy="22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1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3487308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207795"/>
            <a:ext cx="8416925" cy="568827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量子计算应用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87004" y="1153160"/>
            <a:ext cx="8416924" cy="470547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对角圆角矩形 80">
            <a:extLst>
              <a:ext uri="{FF2B5EF4-FFF2-40B4-BE49-F238E27FC236}">
                <a16:creationId xmlns:a16="http://schemas.microsoft.com/office/drawing/2014/main" id="{DFD99BE6-650B-4FA9-958E-6B06F69BF1AE}"/>
              </a:ext>
            </a:extLst>
          </p:cNvPr>
          <p:cNvSpPr/>
          <p:nvPr/>
        </p:nvSpPr>
        <p:spPr>
          <a:xfrm>
            <a:off x="633650" y="865822"/>
            <a:ext cx="2855507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0/1 -&gt; 1~n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237BBDA-227C-40DF-9AD0-7409BC9F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20" y="1567652"/>
            <a:ext cx="8385523" cy="876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FFEEE86-2128-4915-9DD2-54E4D03A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1" y="2740716"/>
            <a:ext cx="8322665" cy="76055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DFCAFC0-5F7A-4911-B2F7-6528C5AB5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1" y="3699076"/>
            <a:ext cx="8322665" cy="7370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D502390-DC1D-4548-9405-D5357C71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31" y="4723477"/>
            <a:ext cx="7676147" cy="103498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7230921-BBD0-41AC-99E0-03497C9F6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50" y="1415510"/>
            <a:ext cx="77628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3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207795"/>
            <a:ext cx="8416925" cy="568827"/>
          </a:xfrm>
        </p:spPr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Something more?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80D33A-8F73-4485-94A1-7227D0185AEF}"/>
              </a:ext>
            </a:extLst>
          </p:cNvPr>
          <p:cNvSpPr txBox="1"/>
          <p:nvPr/>
        </p:nvSpPr>
        <p:spPr>
          <a:xfrm>
            <a:off x="300788" y="2980277"/>
            <a:ext cx="841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二、</a:t>
            </a:r>
            <a:endParaRPr kumimoji="0" lang="en-US" altLang="zh-CN" b="0" i="0" u="none" strike="noStrike" cap="none" normalizeH="0" baseline="0" dirty="0">
              <a:ln>
                <a:noFill/>
              </a:ln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yqpanda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的功能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</a:rPr>
              <a:t>很丰富多样，甚至可以帮你计算某个量子态所有状态的概率，帮你画出量子态对应的图像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5A500F-1021-4041-86C9-C56BCA59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253"/>
            <a:ext cx="9144000" cy="171978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8EF47EB-1CA3-4B8E-ACC6-2421A571664A}"/>
              </a:ext>
            </a:extLst>
          </p:cNvPr>
          <p:cNvSpPr txBox="1"/>
          <p:nvPr/>
        </p:nvSpPr>
        <p:spPr>
          <a:xfrm>
            <a:off x="300788" y="6088204"/>
            <a:ext cx="8043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安装链接：</a:t>
            </a:r>
            <a:r>
              <a:rPr lang="zh-CN" altLang="en-US" u="sng" dirty="0">
                <a:solidFill>
                  <a:srgbClr val="00B0F0"/>
                </a:solidFill>
              </a:rPr>
              <a:t>https://pyqpanda-toturial.readthedocs.io/zh/latest/index.html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333FDE-8D90-4296-B79B-031ECF8C3DDC}"/>
              </a:ext>
            </a:extLst>
          </p:cNvPr>
          <p:cNvSpPr txBox="1"/>
          <p:nvPr/>
        </p:nvSpPr>
        <p:spPr>
          <a:xfrm>
            <a:off x="355602" y="1365584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一、</a:t>
            </a:r>
            <a:endParaRPr lang="en-US" altLang="zh-CN" dirty="0"/>
          </a:p>
          <a:p>
            <a:r>
              <a:rPr lang="zh-CN" altLang="en-US" dirty="0"/>
              <a:t>虽说量子计算机由于其条件的苛刻，我们一般人似乎不太能接触到。</a:t>
            </a:r>
            <a:endParaRPr lang="en-US" altLang="zh-CN" dirty="0"/>
          </a:p>
          <a:p>
            <a:r>
              <a:rPr lang="zh-CN" altLang="en-US" dirty="0"/>
              <a:t>但已经有一些线上的真机，可以去使用玩玩：</a:t>
            </a:r>
            <a:endParaRPr lang="en-US" altLang="zh-CN" dirty="0"/>
          </a:p>
          <a:p>
            <a:r>
              <a:rPr lang="en-US" altLang="zh-CN" u="sng" dirty="0">
                <a:solidFill>
                  <a:srgbClr val="00B0F0"/>
                </a:solidFill>
              </a:rPr>
              <a:t>https://console.originqc.com.cn/</a:t>
            </a:r>
            <a:endParaRPr lang="zh-CN" altLang="en-US" u="sng" dirty="0">
              <a:solidFill>
                <a:srgbClr val="00B0F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9816B37-DEEB-4433-A5C7-394115922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5791"/>
            <a:ext cx="9144000" cy="54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2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4A890B2-4F5C-494B-964A-C22F115D2857}"/>
              </a:ext>
            </a:extLst>
          </p:cNvPr>
          <p:cNvSpPr/>
          <p:nvPr/>
        </p:nvSpPr>
        <p:spPr>
          <a:xfrm>
            <a:off x="1" y="6296878"/>
            <a:ext cx="9166227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4623B6-0942-4EEC-8E77-97957BADAAE4}"/>
              </a:ext>
            </a:extLst>
          </p:cNvPr>
          <p:cNvSpPr/>
          <p:nvPr/>
        </p:nvSpPr>
        <p:spPr>
          <a:xfrm>
            <a:off x="-2" y="1109860"/>
            <a:ext cx="9144000" cy="2479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图片包含 建筑物&#10;&#10;自动生成的说明">
            <a:extLst>
              <a:ext uri="{FF2B5EF4-FFF2-40B4-BE49-F238E27FC236}">
                <a16:creationId xmlns:a16="http://schemas.microsoft.com/office/drawing/2014/main" id="{5E7E857F-2257-4604-B21C-680865541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75626" y="3769215"/>
            <a:ext cx="9219626" cy="308878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24EFE0-6DEB-487F-AC9A-DD1D508E9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572" y="1298939"/>
            <a:ext cx="7772400" cy="2101138"/>
          </a:xfrm>
        </p:spPr>
        <p:txBody>
          <a:bodyPr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78BE96-F9F3-4189-8489-B9B3507CF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117" y="4528771"/>
            <a:ext cx="6858000" cy="1029252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2024</a:t>
            </a:r>
            <a:r>
              <a:rPr lang="zh-CN" altLang="en-US" sz="2800" dirty="0"/>
              <a:t>年</a:t>
            </a:r>
            <a:r>
              <a:rPr lang="en-US" altLang="zh-CN" sz="2800" dirty="0"/>
              <a:t>12</a:t>
            </a:r>
            <a:r>
              <a:rPr lang="zh-CN" altLang="en-US" sz="2800" dirty="0"/>
              <a:t>月</a:t>
            </a:r>
            <a:r>
              <a:rPr lang="en-US" altLang="zh-CN" sz="2800" dirty="0"/>
              <a:t>17</a:t>
            </a:r>
            <a:r>
              <a:rPr lang="zh-CN" altLang="en-US" sz="2800" dirty="0"/>
              <a:t>日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BE2C5C1-9E4D-450E-881E-165D273403C0}"/>
              </a:ext>
            </a:extLst>
          </p:cNvPr>
          <p:cNvCxnSpPr>
            <a:cxnSpLocks/>
          </p:cNvCxnSpPr>
          <p:nvPr/>
        </p:nvCxnSpPr>
        <p:spPr>
          <a:xfrm flipH="1">
            <a:off x="3" y="1074114"/>
            <a:ext cx="91344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4">
            <a:extLst>
              <a:ext uri="{FF2B5EF4-FFF2-40B4-BE49-F238E27FC236}">
                <a16:creationId xmlns:a16="http://schemas.microsoft.com/office/drawing/2014/main" id="{CF05B5EE-6AEC-4EA0-B564-D2162B3915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8278" y="492302"/>
            <a:ext cx="3547445" cy="561121"/>
            <a:chOff x="768" y="1292"/>
            <a:chExt cx="5241" cy="829"/>
          </a:xfrm>
          <a:solidFill>
            <a:schemeClr val="accent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0B9EA750-A7AF-4EF7-8C00-B3714E82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1CE753-4F39-4A8D-A36A-29729AC0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78775F0-CE2F-4F8A-AFF2-C46E91675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260D94B0-8814-4677-BF20-027EAC04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06AEFE3-CE47-4898-8A22-5C336ADC6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CA13B3D-6A4F-4FA9-8D40-6C425292E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DEA4AACA-BDDA-4FD1-8503-BBA74FFA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7722660-4991-4413-B173-8B64D7941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C1082-207B-441F-9FCB-D99A39152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0E718843-570A-489F-9208-F40344EE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30613EC-657A-4ACF-8839-DD7D4C834665}"/>
              </a:ext>
            </a:extLst>
          </p:cNvPr>
          <p:cNvCxnSpPr>
            <a:cxnSpLocks/>
            <a:stCxn id="40" idx="36"/>
          </p:cNvCxnSpPr>
          <p:nvPr/>
        </p:nvCxnSpPr>
        <p:spPr>
          <a:xfrm flipH="1" flipV="1">
            <a:off x="4" y="1051700"/>
            <a:ext cx="3122617" cy="5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EF13BA0-4F39-4A9F-BFDE-936202804B1C}"/>
              </a:ext>
            </a:extLst>
          </p:cNvPr>
          <p:cNvSpPr txBox="1"/>
          <p:nvPr/>
        </p:nvSpPr>
        <p:spPr>
          <a:xfrm>
            <a:off x="2148318" y="7757983"/>
            <a:ext cx="4124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XXXXX</a:t>
            </a:r>
            <a:r>
              <a:rPr lang="zh-CN" altLang="en-US" sz="2000" b="1" dirty="0"/>
              <a:t>答辩，如果不需要可以删除</a:t>
            </a:r>
          </a:p>
        </p:txBody>
      </p:sp>
      <p:pic>
        <p:nvPicPr>
          <p:cNvPr id="24" name="图片 23" descr="文本&#10;&#10;中度可信度描述已自动生成">
            <a:extLst>
              <a:ext uri="{FF2B5EF4-FFF2-40B4-BE49-F238E27FC236}">
                <a16:creationId xmlns:a16="http://schemas.microsoft.com/office/drawing/2014/main" id="{7507CAE9-393E-4CF3-AF6D-5BCED7508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1921E02-ED09-4AC7-84B0-3B8F2A03B699}"/>
              </a:ext>
            </a:extLst>
          </p:cNvPr>
          <p:cNvCxnSpPr>
            <a:cxnSpLocks/>
            <a:endCxn id="38" idx="27"/>
          </p:cNvCxnSpPr>
          <p:nvPr/>
        </p:nvCxnSpPr>
        <p:spPr>
          <a:xfrm flipH="1">
            <a:off x="6345723" y="1047331"/>
            <a:ext cx="278875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54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BA55F-95AD-4998-BA70-6597DA4B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5469A05-5AD7-4868-B33B-3DD094524D17}"/>
              </a:ext>
            </a:extLst>
          </p:cNvPr>
          <p:cNvSpPr/>
          <p:nvPr/>
        </p:nvSpPr>
        <p:spPr>
          <a:xfrm>
            <a:off x="2232000" y="2913874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3914847-1142-4E60-8E44-E2E4DBFAFCF3}"/>
              </a:ext>
            </a:extLst>
          </p:cNvPr>
          <p:cNvSpPr/>
          <p:nvPr/>
        </p:nvSpPr>
        <p:spPr>
          <a:xfrm>
            <a:off x="2232000" y="3827048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7F8F17-5DCA-4762-B96A-F56D530793F0}"/>
              </a:ext>
            </a:extLst>
          </p:cNvPr>
          <p:cNvSpPr/>
          <p:nvPr/>
        </p:nvSpPr>
        <p:spPr>
          <a:xfrm>
            <a:off x="2232000" y="474022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ED18287-B9E2-4E1A-9F10-3BB8A8F6B7F4}"/>
              </a:ext>
            </a:extLst>
          </p:cNvPr>
          <p:cNvSpPr/>
          <p:nvPr/>
        </p:nvSpPr>
        <p:spPr>
          <a:xfrm>
            <a:off x="2232000" y="5653396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429D03-42CD-403D-9A24-2A03358C5134}"/>
              </a:ext>
            </a:extLst>
          </p:cNvPr>
          <p:cNvSpPr/>
          <p:nvPr/>
        </p:nvSpPr>
        <p:spPr>
          <a:xfrm>
            <a:off x="2232000" y="194056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4F8596-FE52-47F3-8573-29D70E9886CF}"/>
              </a:ext>
            </a:extLst>
          </p:cNvPr>
          <p:cNvSpPr/>
          <p:nvPr/>
        </p:nvSpPr>
        <p:spPr>
          <a:xfrm>
            <a:off x="2511522" y="1607358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AB1972-D0BC-4EC1-BAB5-23A758359254}"/>
              </a:ext>
            </a:extLst>
          </p:cNvPr>
          <p:cNvCxnSpPr>
            <a:cxnSpLocks/>
          </p:cNvCxnSpPr>
          <p:nvPr/>
        </p:nvCxnSpPr>
        <p:spPr>
          <a:xfrm>
            <a:off x="2232000" y="2192129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7A03C3-0D9A-4128-B2C5-91447FA32897}"/>
              </a:ext>
            </a:extLst>
          </p:cNvPr>
          <p:cNvSpPr txBox="1"/>
          <p:nvPr/>
        </p:nvSpPr>
        <p:spPr>
          <a:xfrm>
            <a:off x="2778320" y="1565794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6112A5-FCD1-4AFB-9626-6949EC5A64B8}"/>
              </a:ext>
            </a:extLst>
          </p:cNvPr>
          <p:cNvSpPr/>
          <p:nvPr/>
        </p:nvSpPr>
        <p:spPr>
          <a:xfrm>
            <a:off x="2511522" y="2532029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FD28FD-9412-4DDB-A27C-7F984381A6BA}"/>
              </a:ext>
            </a:extLst>
          </p:cNvPr>
          <p:cNvCxnSpPr>
            <a:cxnSpLocks/>
          </p:cNvCxnSpPr>
          <p:nvPr/>
        </p:nvCxnSpPr>
        <p:spPr>
          <a:xfrm>
            <a:off x="2232000" y="3116800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490B2-0F89-4B1D-A81A-9CD09B69921C}"/>
              </a:ext>
            </a:extLst>
          </p:cNvPr>
          <p:cNvSpPr txBox="1"/>
          <p:nvPr/>
        </p:nvSpPr>
        <p:spPr>
          <a:xfrm>
            <a:off x="2778320" y="2490465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布洛赫球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3902E5-A3F1-4540-8E18-0412B40774D7}"/>
              </a:ext>
            </a:extLst>
          </p:cNvPr>
          <p:cNvSpPr/>
          <p:nvPr/>
        </p:nvSpPr>
        <p:spPr>
          <a:xfrm>
            <a:off x="2511522" y="3456700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2A9DA9-AA6F-4842-AAD8-22E9B63E938A}"/>
              </a:ext>
            </a:extLst>
          </p:cNvPr>
          <p:cNvCxnSpPr>
            <a:cxnSpLocks/>
          </p:cNvCxnSpPr>
          <p:nvPr/>
        </p:nvCxnSpPr>
        <p:spPr>
          <a:xfrm>
            <a:off x="2232000" y="4041471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2453C1B-E076-4455-AFB3-6954476328FA}"/>
              </a:ext>
            </a:extLst>
          </p:cNvPr>
          <p:cNvSpPr txBox="1"/>
          <p:nvPr/>
        </p:nvSpPr>
        <p:spPr>
          <a:xfrm>
            <a:off x="2778320" y="3415136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0F8BB2-5138-4AAE-ACA9-C23871D80F26}"/>
              </a:ext>
            </a:extLst>
          </p:cNvPr>
          <p:cNvSpPr/>
          <p:nvPr/>
        </p:nvSpPr>
        <p:spPr>
          <a:xfrm>
            <a:off x="2511522" y="4381371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B30842-CB39-407E-A237-E2714E2B33A5}"/>
              </a:ext>
            </a:extLst>
          </p:cNvPr>
          <p:cNvCxnSpPr>
            <a:cxnSpLocks/>
          </p:cNvCxnSpPr>
          <p:nvPr/>
        </p:nvCxnSpPr>
        <p:spPr>
          <a:xfrm>
            <a:off x="2232000" y="4966142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39B3D73-F83E-42CD-9663-698309F08C21}"/>
              </a:ext>
            </a:extLst>
          </p:cNvPr>
          <p:cNvSpPr txBox="1"/>
          <p:nvPr/>
        </p:nvSpPr>
        <p:spPr>
          <a:xfrm>
            <a:off x="2778320" y="433980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酉矩阵的构造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525F47-339B-40E1-94CD-D9113B5A5020}"/>
              </a:ext>
            </a:extLst>
          </p:cNvPr>
          <p:cNvSpPr/>
          <p:nvPr/>
        </p:nvSpPr>
        <p:spPr>
          <a:xfrm>
            <a:off x="2511522" y="5306041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CB31D68-5DA8-4BCC-A5BE-73160C1B5674}"/>
              </a:ext>
            </a:extLst>
          </p:cNvPr>
          <p:cNvCxnSpPr>
            <a:cxnSpLocks/>
          </p:cNvCxnSpPr>
          <p:nvPr/>
        </p:nvCxnSpPr>
        <p:spPr>
          <a:xfrm>
            <a:off x="2232000" y="5890812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02829E4-E6A5-4801-AF59-C80F141A6ECE}"/>
              </a:ext>
            </a:extLst>
          </p:cNvPr>
          <p:cNvSpPr txBox="1"/>
          <p:nvPr/>
        </p:nvSpPr>
        <p:spPr>
          <a:xfrm>
            <a:off x="2778320" y="526447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量子计算应用</a:t>
            </a:r>
          </a:p>
        </p:txBody>
      </p:sp>
    </p:spTree>
    <p:extLst>
      <p:ext uri="{BB962C8B-B14F-4D97-AF65-F5344CB8AC3E}">
        <p14:creationId xmlns:p14="http://schemas.microsoft.com/office/powerpoint/2010/main" val="157595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741347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207795"/>
            <a:ext cx="8416925" cy="568827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87004" y="1153160"/>
            <a:ext cx="8416924" cy="101092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658590-4AD2-41E0-9332-E1124160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23" y="872467"/>
            <a:ext cx="2141826" cy="5525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602622-3A57-49F7-B14C-C2BDBC88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15" y="1362771"/>
            <a:ext cx="5886753" cy="6858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C405D04-E069-429A-A880-FB386190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04" y="2444773"/>
            <a:ext cx="2971800" cy="5715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304BFD6-CE09-4FAC-9506-A36AAC10A730}"/>
              </a:ext>
            </a:extLst>
          </p:cNvPr>
          <p:cNvSpPr txBox="1"/>
          <p:nvPr/>
        </p:nvSpPr>
        <p:spPr>
          <a:xfrm>
            <a:off x="355602" y="3366654"/>
            <a:ext cx="5493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这样的表示方法更好的表示了量子比特的物理特性：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相位信息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量子纠缠是振幅的联合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量子门操作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E52E0B-0CE0-47C2-962B-7EA8C373857D}"/>
              </a:ext>
            </a:extLst>
          </p:cNvPr>
          <p:cNvSpPr txBox="1"/>
          <p:nvPr/>
        </p:nvSpPr>
        <p:spPr>
          <a:xfrm>
            <a:off x="355602" y="5261911"/>
            <a:ext cx="549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概率只是振幅导出的一个结果</a:t>
            </a:r>
          </a:p>
        </p:txBody>
      </p:sp>
    </p:spTree>
    <p:extLst>
      <p:ext uri="{BB962C8B-B14F-4D97-AF65-F5344CB8AC3E}">
        <p14:creationId xmlns:p14="http://schemas.microsoft.com/office/powerpoint/2010/main" val="163087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3AFCA14-050A-44A2-B9A5-322E79BFC89B}"/>
              </a:ext>
            </a:extLst>
          </p:cNvPr>
          <p:cNvSpPr/>
          <p:nvPr/>
        </p:nvSpPr>
        <p:spPr>
          <a:xfrm>
            <a:off x="2726573" y="881324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7" y="163293"/>
            <a:ext cx="8416925" cy="568827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  <a:endParaRPr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93D673D-EF0F-4CDE-9CB0-CF6CDF2E4B7F}"/>
              </a:ext>
            </a:extLst>
          </p:cNvPr>
          <p:cNvSpPr/>
          <p:nvPr/>
        </p:nvSpPr>
        <p:spPr>
          <a:xfrm>
            <a:off x="363538" y="1153160"/>
            <a:ext cx="8416924" cy="1010920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CA4387-0DC0-4F75-9E9C-4F0C1A9A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0" y="872467"/>
            <a:ext cx="2141826" cy="552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4A15D7-46A7-4901-975E-959D361F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6" y="1470716"/>
            <a:ext cx="5724525" cy="495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806B7F1-CEE3-4103-B824-6D2B18BFDBAB}"/>
              </a:ext>
            </a:extLst>
          </p:cNvPr>
          <p:cNvSpPr txBox="1"/>
          <p:nvPr/>
        </p:nvSpPr>
        <p:spPr>
          <a:xfrm>
            <a:off x="901762" y="342900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复数是因为量子有不确定性原理和干涉现象，要用复数才能解释清楚</a:t>
            </a:r>
          </a:p>
        </p:txBody>
      </p:sp>
    </p:spTree>
    <p:extLst>
      <p:ext uri="{BB962C8B-B14F-4D97-AF65-F5344CB8AC3E}">
        <p14:creationId xmlns:p14="http://schemas.microsoft.com/office/powerpoint/2010/main" val="265797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2CFBC38C-09E1-4C10-97D8-D6D6AA8FFC97}"/>
              </a:ext>
            </a:extLst>
          </p:cNvPr>
          <p:cNvSpPr/>
          <p:nvPr/>
        </p:nvSpPr>
        <p:spPr>
          <a:xfrm>
            <a:off x="3646561" y="1105938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8F7B2447-DE63-472E-93A6-8A75777CE11D}"/>
              </a:ext>
            </a:extLst>
          </p:cNvPr>
          <p:cNvSpPr/>
          <p:nvPr/>
        </p:nvSpPr>
        <p:spPr>
          <a:xfrm>
            <a:off x="8083094" y="1118945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48443CF-4383-410A-8407-2DF10087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  <a:endParaRPr lang="zh-CN" altLang="en-US" dirty="0"/>
          </a:p>
        </p:txBody>
      </p:sp>
      <p:sp>
        <p:nvSpPr>
          <p:cNvPr id="14" name="圆角矩形 2">
            <a:extLst>
              <a:ext uri="{FF2B5EF4-FFF2-40B4-BE49-F238E27FC236}">
                <a16:creationId xmlns:a16="http://schemas.microsoft.com/office/drawing/2014/main" id="{DA6492BE-D68F-4B53-ABA6-8AA04FF2EE2A}"/>
              </a:ext>
            </a:extLst>
          </p:cNvPr>
          <p:cNvSpPr/>
          <p:nvPr/>
        </p:nvSpPr>
        <p:spPr>
          <a:xfrm>
            <a:off x="355605" y="1473200"/>
            <a:ext cx="3987165" cy="493322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粒子的位置和动量不能同时被准确测量。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/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</a:rPr>
              <a:t>例子：有一个光子源，它可以发射单个光子，这些光子通过两个紧挨着的小缝（双缝）投射到一个屏幕上。光子在屏幕上形成了干涉条纹，这是波动性的体现，说明光子像波一样通过两个缝隙并发生干涉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</a:rPr>
              <a:t>测量位置？（测量光子通过了哪个缝隙）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</a:rPr>
              <a:t>在每个缝隙旁边放一个光子探测器，这样光子通过缝隙的时候就能具体记录通过了哪个。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</a:rPr>
              <a:t>但是测量是与光子发生相互作用，改变动量，无法测准。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</a:rPr>
              <a:t>所以状态有位置和动量两个量，实数难以表示状态。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</a:rPr>
              <a:t>但复数可以，比如实部虚部分别表示能量动量，或位置动量</a:t>
            </a:r>
            <a:endParaRPr kumimoji="1"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5" name="对角圆角矩形 80">
            <a:extLst>
              <a:ext uri="{FF2B5EF4-FFF2-40B4-BE49-F238E27FC236}">
                <a16:creationId xmlns:a16="http://schemas.microsoft.com/office/drawing/2014/main" id="{198676AA-C986-413C-BAFE-20A911893948}"/>
              </a:ext>
            </a:extLst>
          </p:cNvPr>
          <p:cNvSpPr/>
          <p:nvPr/>
        </p:nvSpPr>
        <p:spPr>
          <a:xfrm>
            <a:off x="1045031" y="1118945"/>
            <a:ext cx="2608304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不确定性原理</a:t>
            </a:r>
            <a:endParaRPr lang="zh-CN" altLang="en-US" sz="28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圆角矩形 2">
            <a:extLst>
              <a:ext uri="{FF2B5EF4-FFF2-40B4-BE49-F238E27FC236}">
                <a16:creationId xmlns:a16="http://schemas.microsoft.com/office/drawing/2014/main" id="{38A2969B-6BA1-4CEC-8B07-15312B52EB11}"/>
              </a:ext>
            </a:extLst>
          </p:cNvPr>
          <p:cNvSpPr/>
          <p:nvPr/>
        </p:nvSpPr>
        <p:spPr>
          <a:xfrm>
            <a:off x="4801232" y="1473200"/>
            <a:ext cx="3987165" cy="4933224"/>
          </a:xfrm>
          <a:prstGeom prst="roundRect">
            <a:avLst>
              <a:gd name="adj" fmla="val 283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</a:rPr>
              <a:t>物理的干涉：</a:t>
            </a:r>
            <a:br>
              <a:rPr kumimoji="1" lang="en-US" altLang="zh-CN" sz="1600" dirty="0">
                <a:solidFill>
                  <a:schemeClr val="tx1"/>
                </a:solidFill>
              </a:rPr>
            </a:br>
            <a:r>
              <a:rPr kumimoji="1" lang="en-US" altLang="zh-CN" sz="1600" dirty="0">
                <a:solidFill>
                  <a:schemeClr val="tx1"/>
                </a:solidFill>
              </a:rPr>
              <a:t>	</a:t>
            </a:r>
            <a:r>
              <a:rPr kumimoji="1" lang="zh-CN" altLang="en-US" sz="1600" dirty="0">
                <a:solidFill>
                  <a:schemeClr val="tx1"/>
                </a:solidFill>
              </a:rPr>
              <a:t>当两束光线相遇时，它们会根据光的波动性质发生干涉现象，形成明暗相间的干涉条纹。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</a:rPr>
              <a:t>量子力学中，粒子有波动性，所以两个量子相遇的时候也有干涉现象。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r>
              <a:rPr kumimoji="1" lang="zh-CN" altLang="en-US" sz="1600" dirty="0">
                <a:solidFill>
                  <a:schemeClr val="tx1"/>
                </a:solidFill>
              </a:rPr>
              <a:t>而粒子的相位关系在干涉时是有关的，故也要用复数来表示相位关系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对角圆角矩形 80">
            <a:extLst>
              <a:ext uri="{FF2B5EF4-FFF2-40B4-BE49-F238E27FC236}">
                <a16:creationId xmlns:a16="http://schemas.microsoft.com/office/drawing/2014/main" id="{BF0D376B-0652-482C-AF96-A9F37F76CB3D}"/>
              </a:ext>
            </a:extLst>
          </p:cNvPr>
          <p:cNvSpPr/>
          <p:nvPr/>
        </p:nvSpPr>
        <p:spPr>
          <a:xfrm>
            <a:off x="5474790" y="1118945"/>
            <a:ext cx="2608304" cy="5436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81" tIns="49291" rIns="98581" bIns="49291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干涉现象</a:t>
            </a:r>
          </a:p>
        </p:txBody>
      </p:sp>
    </p:spTree>
    <p:extLst>
      <p:ext uri="{BB962C8B-B14F-4D97-AF65-F5344CB8AC3E}">
        <p14:creationId xmlns:p14="http://schemas.microsoft.com/office/powerpoint/2010/main" val="10480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BA55F-95AD-4998-BA70-6597DA4B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5469A05-5AD7-4868-B33B-3DD094524D17}"/>
              </a:ext>
            </a:extLst>
          </p:cNvPr>
          <p:cNvSpPr/>
          <p:nvPr/>
        </p:nvSpPr>
        <p:spPr>
          <a:xfrm>
            <a:off x="2232000" y="2913874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3914847-1142-4E60-8E44-E2E4DBFAFCF3}"/>
              </a:ext>
            </a:extLst>
          </p:cNvPr>
          <p:cNvSpPr/>
          <p:nvPr/>
        </p:nvSpPr>
        <p:spPr>
          <a:xfrm>
            <a:off x="2232000" y="3827048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7F8F17-5DCA-4762-B96A-F56D530793F0}"/>
              </a:ext>
            </a:extLst>
          </p:cNvPr>
          <p:cNvSpPr/>
          <p:nvPr/>
        </p:nvSpPr>
        <p:spPr>
          <a:xfrm>
            <a:off x="2232000" y="474022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ED18287-B9E2-4E1A-9F10-3BB8A8F6B7F4}"/>
              </a:ext>
            </a:extLst>
          </p:cNvPr>
          <p:cNvSpPr/>
          <p:nvPr/>
        </p:nvSpPr>
        <p:spPr>
          <a:xfrm>
            <a:off x="2232000" y="5653396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429D03-42CD-403D-9A24-2A03358C5134}"/>
              </a:ext>
            </a:extLst>
          </p:cNvPr>
          <p:cNvSpPr/>
          <p:nvPr/>
        </p:nvSpPr>
        <p:spPr>
          <a:xfrm>
            <a:off x="2232000" y="194056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AB1972-D0BC-4EC1-BAB5-23A758359254}"/>
              </a:ext>
            </a:extLst>
          </p:cNvPr>
          <p:cNvCxnSpPr>
            <a:cxnSpLocks/>
          </p:cNvCxnSpPr>
          <p:nvPr/>
        </p:nvCxnSpPr>
        <p:spPr>
          <a:xfrm>
            <a:off x="2323440" y="3150162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7A03C3-0D9A-4128-B2C5-91447FA32897}"/>
              </a:ext>
            </a:extLst>
          </p:cNvPr>
          <p:cNvSpPr txBox="1"/>
          <p:nvPr/>
        </p:nvSpPr>
        <p:spPr>
          <a:xfrm>
            <a:off x="2778320" y="1565794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6112A5-FCD1-4AFB-9626-6949EC5A64B8}"/>
              </a:ext>
            </a:extLst>
          </p:cNvPr>
          <p:cNvSpPr/>
          <p:nvPr/>
        </p:nvSpPr>
        <p:spPr>
          <a:xfrm>
            <a:off x="2511522" y="1601004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FD28FD-9412-4DDB-A27C-7F984381A6BA}"/>
              </a:ext>
            </a:extLst>
          </p:cNvPr>
          <p:cNvCxnSpPr>
            <a:cxnSpLocks/>
          </p:cNvCxnSpPr>
          <p:nvPr/>
        </p:nvCxnSpPr>
        <p:spPr>
          <a:xfrm>
            <a:off x="2323440" y="2185779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490B2-0F89-4B1D-A81A-9CD09B69921C}"/>
              </a:ext>
            </a:extLst>
          </p:cNvPr>
          <p:cNvSpPr txBox="1"/>
          <p:nvPr/>
        </p:nvSpPr>
        <p:spPr>
          <a:xfrm>
            <a:off x="2778320" y="2490465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布洛赫球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3902E5-A3F1-4540-8E18-0412B40774D7}"/>
              </a:ext>
            </a:extLst>
          </p:cNvPr>
          <p:cNvSpPr/>
          <p:nvPr/>
        </p:nvSpPr>
        <p:spPr>
          <a:xfrm>
            <a:off x="2511522" y="3456700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2A9DA9-AA6F-4842-AAD8-22E9B63E938A}"/>
              </a:ext>
            </a:extLst>
          </p:cNvPr>
          <p:cNvCxnSpPr>
            <a:cxnSpLocks/>
          </p:cNvCxnSpPr>
          <p:nvPr/>
        </p:nvCxnSpPr>
        <p:spPr>
          <a:xfrm>
            <a:off x="2232000" y="4041471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2453C1B-E076-4455-AFB3-6954476328FA}"/>
              </a:ext>
            </a:extLst>
          </p:cNvPr>
          <p:cNvSpPr txBox="1"/>
          <p:nvPr/>
        </p:nvSpPr>
        <p:spPr>
          <a:xfrm>
            <a:off x="2778320" y="3415136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0F8BB2-5138-4AAE-ACA9-C23871D80F26}"/>
              </a:ext>
            </a:extLst>
          </p:cNvPr>
          <p:cNvSpPr/>
          <p:nvPr/>
        </p:nvSpPr>
        <p:spPr>
          <a:xfrm>
            <a:off x="2511522" y="4381371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B30842-CB39-407E-A237-E2714E2B33A5}"/>
              </a:ext>
            </a:extLst>
          </p:cNvPr>
          <p:cNvCxnSpPr>
            <a:cxnSpLocks/>
          </p:cNvCxnSpPr>
          <p:nvPr/>
        </p:nvCxnSpPr>
        <p:spPr>
          <a:xfrm>
            <a:off x="2232000" y="4966142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39B3D73-F83E-42CD-9663-698309F08C21}"/>
              </a:ext>
            </a:extLst>
          </p:cNvPr>
          <p:cNvSpPr txBox="1"/>
          <p:nvPr/>
        </p:nvSpPr>
        <p:spPr>
          <a:xfrm>
            <a:off x="2778320" y="433980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酉矩阵的构造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525F47-339B-40E1-94CD-D9113B5A5020}"/>
              </a:ext>
            </a:extLst>
          </p:cNvPr>
          <p:cNvSpPr/>
          <p:nvPr/>
        </p:nvSpPr>
        <p:spPr>
          <a:xfrm>
            <a:off x="2511522" y="5306041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CB31D68-5DA8-4BCC-A5BE-73160C1B5674}"/>
              </a:ext>
            </a:extLst>
          </p:cNvPr>
          <p:cNvCxnSpPr>
            <a:cxnSpLocks/>
          </p:cNvCxnSpPr>
          <p:nvPr/>
        </p:nvCxnSpPr>
        <p:spPr>
          <a:xfrm>
            <a:off x="2232000" y="5890812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02829E4-E6A5-4801-AF59-C80F141A6ECE}"/>
              </a:ext>
            </a:extLst>
          </p:cNvPr>
          <p:cNvSpPr txBox="1"/>
          <p:nvPr/>
        </p:nvSpPr>
        <p:spPr>
          <a:xfrm>
            <a:off x="2778320" y="526447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量子计算应用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897D5E-87FF-48B2-AAB9-A6B5B4A358BE}"/>
              </a:ext>
            </a:extLst>
          </p:cNvPr>
          <p:cNvSpPr/>
          <p:nvPr/>
        </p:nvSpPr>
        <p:spPr>
          <a:xfrm>
            <a:off x="2511522" y="2553890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0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66773-166B-48F9-8BA0-5A890F08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7" y="163293"/>
            <a:ext cx="8416925" cy="568827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布洛赫球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5369EF-C67A-446B-B262-5A37D8B2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7" y="1240934"/>
            <a:ext cx="4295775" cy="4857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17EB75-60CC-4EC8-8198-008A874735C3}"/>
              </a:ext>
            </a:extLst>
          </p:cNvPr>
          <p:cNvSpPr txBox="1"/>
          <p:nvPr/>
        </p:nvSpPr>
        <p:spPr>
          <a:xfrm>
            <a:off x="419794" y="2310937"/>
            <a:ext cx="682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而 </a:t>
            </a:r>
            <a:r>
              <a:rPr lang="en-US" altLang="zh-CN" dirty="0"/>
              <a:t>α </a:t>
            </a:r>
            <a:r>
              <a:rPr lang="zh-CN" altLang="en-US" dirty="0"/>
              <a:t>和 </a:t>
            </a:r>
            <a:r>
              <a:rPr lang="en-US" altLang="zh-CN" dirty="0"/>
              <a:t>β </a:t>
            </a:r>
            <a:r>
              <a:rPr lang="zh-CN" altLang="en-US" dirty="0"/>
              <a:t>是复数，那类似复数与二维平面，可以给混合态一个三维立体表示：布洛赫球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E13D69B-5450-4059-8F36-E4B93F16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5" y="2957268"/>
            <a:ext cx="3086259" cy="342282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26EF717-152C-4962-BE7B-15CF1C974DF4}"/>
              </a:ext>
            </a:extLst>
          </p:cNvPr>
          <p:cNvSpPr txBox="1"/>
          <p:nvPr/>
        </p:nvSpPr>
        <p:spPr>
          <a:xfrm>
            <a:off x="3422862" y="4484015"/>
            <a:ext cx="562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这样一个纯态的量子态就可以对应到球面上的</a:t>
            </a:r>
            <a:r>
              <a:rPr lang="zh-CN" altLang="en-US" dirty="0">
                <a:solidFill>
                  <a:srgbClr val="00B0F0"/>
                </a:solidFill>
              </a:rPr>
              <a:t>一个点</a:t>
            </a:r>
          </a:p>
        </p:txBody>
      </p:sp>
    </p:spTree>
    <p:extLst>
      <p:ext uri="{BB962C8B-B14F-4D97-AF65-F5344CB8AC3E}">
        <p14:creationId xmlns:p14="http://schemas.microsoft.com/office/powerpoint/2010/main" val="391192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BA55F-95AD-4998-BA70-6597DA4B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5469A05-5AD7-4868-B33B-3DD094524D17}"/>
              </a:ext>
            </a:extLst>
          </p:cNvPr>
          <p:cNvSpPr/>
          <p:nvPr/>
        </p:nvSpPr>
        <p:spPr>
          <a:xfrm>
            <a:off x="2232000" y="2913874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3914847-1142-4E60-8E44-E2E4DBFAFCF3}"/>
              </a:ext>
            </a:extLst>
          </p:cNvPr>
          <p:cNvSpPr/>
          <p:nvPr/>
        </p:nvSpPr>
        <p:spPr>
          <a:xfrm>
            <a:off x="2232000" y="3827048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87F8F17-5DCA-4762-B96A-F56D530793F0}"/>
              </a:ext>
            </a:extLst>
          </p:cNvPr>
          <p:cNvSpPr/>
          <p:nvPr/>
        </p:nvSpPr>
        <p:spPr>
          <a:xfrm>
            <a:off x="2232000" y="474022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ED18287-B9E2-4E1A-9F10-3BB8A8F6B7F4}"/>
              </a:ext>
            </a:extLst>
          </p:cNvPr>
          <p:cNvSpPr/>
          <p:nvPr/>
        </p:nvSpPr>
        <p:spPr>
          <a:xfrm>
            <a:off x="2232000" y="5653396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429D03-42CD-403D-9A24-2A03358C5134}"/>
              </a:ext>
            </a:extLst>
          </p:cNvPr>
          <p:cNvSpPr/>
          <p:nvPr/>
        </p:nvSpPr>
        <p:spPr>
          <a:xfrm>
            <a:off x="2232000" y="1940562"/>
            <a:ext cx="4392000" cy="23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AB1972-D0BC-4EC1-BAB5-23A758359254}"/>
              </a:ext>
            </a:extLst>
          </p:cNvPr>
          <p:cNvCxnSpPr>
            <a:cxnSpLocks/>
          </p:cNvCxnSpPr>
          <p:nvPr/>
        </p:nvCxnSpPr>
        <p:spPr>
          <a:xfrm>
            <a:off x="2323440" y="4039622"/>
            <a:ext cx="468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7A03C3-0D9A-4128-B2C5-91447FA32897}"/>
              </a:ext>
            </a:extLst>
          </p:cNvPr>
          <p:cNvSpPr txBox="1"/>
          <p:nvPr/>
        </p:nvSpPr>
        <p:spPr>
          <a:xfrm>
            <a:off x="2778320" y="1565794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6112A5-FCD1-4AFB-9626-6949EC5A64B8}"/>
              </a:ext>
            </a:extLst>
          </p:cNvPr>
          <p:cNvSpPr/>
          <p:nvPr/>
        </p:nvSpPr>
        <p:spPr>
          <a:xfrm>
            <a:off x="2511522" y="1601004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1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FD28FD-9412-4DDB-A27C-7F984381A6BA}"/>
              </a:ext>
            </a:extLst>
          </p:cNvPr>
          <p:cNvCxnSpPr>
            <a:cxnSpLocks/>
          </p:cNvCxnSpPr>
          <p:nvPr/>
        </p:nvCxnSpPr>
        <p:spPr>
          <a:xfrm>
            <a:off x="2323440" y="2185779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2C490B2-0F89-4B1D-A81A-9CD09B69921C}"/>
              </a:ext>
            </a:extLst>
          </p:cNvPr>
          <p:cNvSpPr txBox="1"/>
          <p:nvPr/>
        </p:nvSpPr>
        <p:spPr>
          <a:xfrm>
            <a:off x="2778320" y="2490465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布洛赫球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3902E5-A3F1-4540-8E18-0412B40774D7}"/>
              </a:ext>
            </a:extLst>
          </p:cNvPr>
          <p:cNvSpPr/>
          <p:nvPr/>
        </p:nvSpPr>
        <p:spPr>
          <a:xfrm>
            <a:off x="2511522" y="2573978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2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2A9DA9-AA6F-4842-AAD8-22E9B63E938A}"/>
              </a:ext>
            </a:extLst>
          </p:cNvPr>
          <p:cNvCxnSpPr>
            <a:cxnSpLocks/>
          </p:cNvCxnSpPr>
          <p:nvPr/>
        </p:nvCxnSpPr>
        <p:spPr>
          <a:xfrm>
            <a:off x="2323440" y="3158903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2453C1B-E076-4455-AFB3-6954476328FA}"/>
              </a:ext>
            </a:extLst>
          </p:cNvPr>
          <p:cNvSpPr txBox="1"/>
          <p:nvPr/>
        </p:nvSpPr>
        <p:spPr>
          <a:xfrm>
            <a:off x="2778320" y="3415136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量子门与酉矩阵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0F8BB2-5138-4AAE-ACA9-C23871D80F26}"/>
              </a:ext>
            </a:extLst>
          </p:cNvPr>
          <p:cNvSpPr/>
          <p:nvPr/>
        </p:nvSpPr>
        <p:spPr>
          <a:xfrm>
            <a:off x="2511522" y="4381371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4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B30842-CB39-407E-A237-E2714E2B33A5}"/>
              </a:ext>
            </a:extLst>
          </p:cNvPr>
          <p:cNvCxnSpPr>
            <a:cxnSpLocks/>
          </p:cNvCxnSpPr>
          <p:nvPr/>
        </p:nvCxnSpPr>
        <p:spPr>
          <a:xfrm>
            <a:off x="2232000" y="4966142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39B3D73-F83E-42CD-9663-698309F08C21}"/>
              </a:ext>
            </a:extLst>
          </p:cNvPr>
          <p:cNvSpPr txBox="1"/>
          <p:nvPr/>
        </p:nvSpPr>
        <p:spPr>
          <a:xfrm>
            <a:off x="2778320" y="433980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酉矩阵的构造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525F47-339B-40E1-94CD-D9113B5A5020}"/>
              </a:ext>
            </a:extLst>
          </p:cNvPr>
          <p:cNvSpPr/>
          <p:nvPr/>
        </p:nvSpPr>
        <p:spPr>
          <a:xfrm>
            <a:off x="2511522" y="5306041"/>
            <a:ext cx="559044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5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CB31D68-5DA8-4BCC-A5BE-73160C1B5674}"/>
              </a:ext>
            </a:extLst>
          </p:cNvPr>
          <p:cNvCxnSpPr>
            <a:cxnSpLocks/>
          </p:cNvCxnSpPr>
          <p:nvPr/>
        </p:nvCxnSpPr>
        <p:spPr>
          <a:xfrm>
            <a:off x="2232000" y="5890812"/>
            <a:ext cx="4680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02829E4-E6A5-4801-AF59-C80F141A6ECE}"/>
              </a:ext>
            </a:extLst>
          </p:cNvPr>
          <p:cNvSpPr txBox="1"/>
          <p:nvPr/>
        </p:nvSpPr>
        <p:spPr>
          <a:xfrm>
            <a:off x="2778320" y="5264477"/>
            <a:ext cx="406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量子计算应用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897D5E-87FF-48B2-AAB9-A6B5B4A358BE}"/>
              </a:ext>
            </a:extLst>
          </p:cNvPr>
          <p:cNvSpPr/>
          <p:nvPr/>
        </p:nvSpPr>
        <p:spPr>
          <a:xfrm>
            <a:off x="2498798" y="3454847"/>
            <a:ext cx="559044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3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031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09d88408-4af6-444c-a89e-2b89744bb4b1&quot;,&quot;Name&quot;:&quot;无&quot;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SJTUB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F08300"/>
      </a:accent3>
      <a:accent4>
        <a:srgbClr val="FDD000"/>
      </a:accent4>
      <a:accent5>
        <a:srgbClr val="338D27"/>
      </a:accent5>
      <a:accent6>
        <a:srgbClr val="00514E"/>
      </a:accent6>
      <a:hlink>
        <a:srgbClr val="B5B5B6"/>
      </a:hlink>
      <a:folHlink>
        <a:srgbClr val="BD9F68"/>
      </a:folHlink>
    </a:clrScheme>
    <a:fontScheme name="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1901</TotalTime>
  <Words>1092</Words>
  <Application>Microsoft Office PowerPoint</Application>
  <PresentationFormat>全屏显示(4:3)</PresentationFormat>
  <Paragraphs>175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黑体</vt:lpstr>
      <vt:lpstr>华文楷体</vt:lpstr>
      <vt:lpstr>微软雅黑</vt:lpstr>
      <vt:lpstr>Arial</vt:lpstr>
      <vt:lpstr>Arial Black</vt:lpstr>
      <vt:lpstr>Open Sans</vt:lpstr>
      <vt:lpstr>Office 主题​​</vt:lpstr>
      <vt:lpstr>酉矩阵与量子计算应用</vt:lpstr>
      <vt:lpstr>目录</vt:lpstr>
      <vt:lpstr>目录</vt:lpstr>
      <vt:lpstr>叠加态</vt:lpstr>
      <vt:lpstr>叠加态</vt:lpstr>
      <vt:lpstr>叠加态</vt:lpstr>
      <vt:lpstr>目录</vt:lpstr>
      <vt:lpstr>布洛赫球</vt:lpstr>
      <vt:lpstr>目录</vt:lpstr>
      <vt:lpstr>量子门与酉矩阵</vt:lpstr>
      <vt:lpstr>量子门与酉矩阵</vt:lpstr>
      <vt:lpstr>量子门与酉矩阵</vt:lpstr>
      <vt:lpstr>量子门与酉矩阵</vt:lpstr>
      <vt:lpstr>量子门与酉矩阵</vt:lpstr>
      <vt:lpstr>量子门与酉矩阵</vt:lpstr>
      <vt:lpstr>目录</vt:lpstr>
      <vt:lpstr>酉矩阵的构造</vt:lpstr>
      <vt:lpstr>酉矩阵的构造</vt:lpstr>
      <vt:lpstr>目录</vt:lpstr>
      <vt:lpstr>量子计算应用</vt:lpstr>
      <vt:lpstr>量子计算应用</vt:lpstr>
      <vt:lpstr>量子计算应用</vt:lpstr>
      <vt:lpstr>Something more?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标题在这里</dc:title>
  <dc:creator>SHEN Xiaodan</dc:creator>
  <cp:lastModifiedBy>1621599509@qq.com</cp:lastModifiedBy>
  <cp:revision>37</cp:revision>
  <dcterms:created xsi:type="dcterms:W3CDTF">2021-12-03T10:05:54Z</dcterms:created>
  <dcterms:modified xsi:type="dcterms:W3CDTF">2024-12-16T06:15:45Z</dcterms:modified>
</cp:coreProperties>
</file>